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5"/>
  </p:notesMasterIdLst>
  <p:handoutMasterIdLst>
    <p:handoutMasterId r:id="rId36"/>
  </p:handoutMasterIdLst>
  <p:sldIdLst>
    <p:sldId id="1983" r:id="rId8"/>
    <p:sldId id="1838" r:id="rId9"/>
    <p:sldId id="2041" r:id="rId10"/>
    <p:sldId id="2024" r:id="rId11"/>
    <p:sldId id="2068" r:id="rId12"/>
    <p:sldId id="2063" r:id="rId13"/>
    <p:sldId id="2026" r:id="rId14"/>
    <p:sldId id="2051" r:id="rId15"/>
    <p:sldId id="2052" r:id="rId16"/>
    <p:sldId id="2053" r:id="rId17"/>
    <p:sldId id="2066" r:id="rId18"/>
    <p:sldId id="2065" r:id="rId19"/>
    <p:sldId id="2054" r:id="rId20"/>
    <p:sldId id="2055" r:id="rId21"/>
    <p:sldId id="2057" r:id="rId22"/>
    <p:sldId id="2059" r:id="rId23"/>
    <p:sldId id="2061" r:id="rId24"/>
    <p:sldId id="2056" r:id="rId25"/>
    <p:sldId id="2062" r:id="rId26"/>
    <p:sldId id="2060" r:id="rId27"/>
    <p:sldId id="2028" r:id="rId28"/>
    <p:sldId id="2029" r:id="rId29"/>
    <p:sldId id="2030" r:id="rId30"/>
    <p:sldId id="2033" r:id="rId31"/>
    <p:sldId id="2035" r:id="rId32"/>
    <p:sldId id="2067"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9D9D9"/>
    <a:srgbClr val="05CCEC"/>
    <a:srgbClr val="374154"/>
    <a:srgbClr val="D9FFBD"/>
    <a:srgbClr val="91D150"/>
    <a:srgbClr val="F2F2F2"/>
    <a:srgbClr val="FFB8B8"/>
    <a:srgbClr val="59595A"/>
    <a:srgbClr val="5DB5E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268760"/>
            <a:ext cx="10963473" cy="505368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3635" y="1268760"/>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268760"/>
            <a:ext cx="5290949" cy="505368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标题 1">
            <a:extLst>
              <a:ext uri="{FF2B5EF4-FFF2-40B4-BE49-F238E27FC236}">
                <a16:creationId xmlns:a16="http://schemas.microsoft.com/office/drawing/2014/main" id="{DDC8929B-1F81-5043-819B-6677C7DD38D3}"/>
              </a:ext>
            </a:extLst>
          </p:cNvPr>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329294E-FAB7-D64B-A079-633EEFA1EC7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349483"/>
            <a:ext cx="12196763" cy="6159033"/>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3640058" y="4131621"/>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3254065" y="938151"/>
            <a:ext cx="8388932"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壁仞</a:t>
            </a:r>
            <a:r>
              <a:rPr lang="en-US" altLang="zh-CN" sz="8800" dirty="0">
                <a:solidFill>
                  <a:schemeClr val="bg1"/>
                </a:solidFill>
              </a:rPr>
              <a:t>BR100</a:t>
            </a:r>
            <a:r>
              <a:rPr lang="zh-CN" altLang="en-US" sz="8800" dirty="0">
                <a:solidFill>
                  <a:schemeClr val="bg1"/>
                </a:solidFill>
              </a:rPr>
              <a:t>架构</a:t>
            </a:r>
            <a:endParaRPr lang="en-US" altLang="zh-CN" sz="88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7745718" y="4293095"/>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69" y="429309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a:xfrm>
            <a:off x="623636" y="679570"/>
            <a:ext cx="10963473" cy="589190"/>
          </a:xfrm>
          <a:prstGeom prst="rect">
            <a:avLst/>
          </a:prstGeom>
        </p:spPr>
        <p:txBody>
          <a:bodyPr/>
          <a:lstStyle/>
          <a:p>
            <a:r>
              <a:rPr kumimoji="1" lang="en-US" altLang="zh-CN" dirty="0"/>
              <a:t>BR100</a:t>
            </a:r>
            <a:r>
              <a:rPr kumimoji="1" lang="zh-CN" altLang="en-US" dirty="0"/>
              <a:t>系列 </a:t>
            </a:r>
            <a:r>
              <a:rPr kumimoji="1" lang="en-US" altLang="zh-CN" dirty="0"/>
              <a:t>SPC</a:t>
            </a:r>
            <a:r>
              <a:rPr kumimoji="1" lang="zh-CN" altLang="en-US" dirty="0"/>
              <a:t>架构</a:t>
            </a:r>
          </a:p>
        </p:txBody>
      </p:sp>
      <p:pic>
        <p:nvPicPr>
          <p:cNvPr id="6" name="图片 5">
            <a:extLst>
              <a:ext uri="{FF2B5EF4-FFF2-40B4-BE49-F238E27FC236}">
                <a16:creationId xmlns:a16="http://schemas.microsoft.com/office/drawing/2014/main" id="{B5BF7271-1DFD-9448-AEAE-2E7357172F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6549" y="1499912"/>
            <a:ext cx="9022192" cy="4754376"/>
          </a:xfrm>
          <a:prstGeom prst="rect">
            <a:avLst/>
          </a:prstGeom>
        </p:spPr>
      </p:pic>
      <p:sp>
        <p:nvSpPr>
          <p:cNvPr id="7" name="内容占位符 13">
            <a:extLst>
              <a:ext uri="{FF2B5EF4-FFF2-40B4-BE49-F238E27FC236}">
                <a16:creationId xmlns:a16="http://schemas.microsoft.com/office/drawing/2014/main" id="{18A004F3-49A6-684C-926E-1EEC27D63F26}"/>
              </a:ext>
            </a:extLst>
          </p:cNvPr>
          <p:cNvSpPr>
            <a:spLocks noGrp="1"/>
          </p:cNvSpPr>
          <p:nvPr>
            <p:ph sz="half" idx="1"/>
          </p:nvPr>
        </p:nvSpPr>
        <p:spPr>
          <a:xfrm>
            <a:off x="9338741" y="1628800"/>
            <a:ext cx="2520280" cy="4453728"/>
          </a:xfrm>
        </p:spPr>
        <p:txBody>
          <a:bodyPr anchor="t"/>
          <a:lstStyle/>
          <a:p>
            <a:pPr latinLnBrk="1"/>
            <a:r>
              <a:rPr lang="en-US" altLang="zh-CN" dirty="0"/>
              <a:t>4x64KB</a:t>
            </a:r>
            <a:r>
              <a:rPr lang="zh-CN" altLang="en-US" dirty="0"/>
              <a:t> </a:t>
            </a:r>
            <a:r>
              <a:rPr lang="en-US" altLang="zh-CN" dirty="0"/>
              <a:t>L1</a:t>
            </a:r>
            <a:r>
              <a:rPr lang="zh-CN" altLang="en-US" dirty="0"/>
              <a:t> </a:t>
            </a:r>
            <a:r>
              <a:rPr lang="en-US" altLang="zh-CN" dirty="0"/>
              <a:t>Cache</a:t>
            </a:r>
          </a:p>
          <a:p>
            <a:pPr latinLnBrk="1"/>
            <a:r>
              <a:rPr lang="en-US" altLang="zh-CN" dirty="0"/>
              <a:t>8MB</a:t>
            </a:r>
            <a:r>
              <a:rPr lang="zh-CN" altLang="en-US" dirty="0"/>
              <a:t> </a:t>
            </a:r>
            <a:r>
              <a:rPr lang="en-US" altLang="zh-CN" dirty="0"/>
              <a:t>L2</a:t>
            </a:r>
            <a:r>
              <a:rPr lang="zh-CN" altLang="en-US" dirty="0"/>
              <a:t> </a:t>
            </a:r>
            <a:r>
              <a:rPr lang="en-US" altLang="zh-CN" dirty="0"/>
              <a:t>Cache</a:t>
            </a:r>
          </a:p>
          <a:p>
            <a:pPr latinLnBrk="1"/>
            <a:r>
              <a:rPr lang="en-US" altLang="zh-CN" dirty="0"/>
              <a:t>16xEU</a:t>
            </a:r>
          </a:p>
        </p:txBody>
      </p:sp>
      <p:sp>
        <p:nvSpPr>
          <p:cNvPr id="8" name="矩形 7">
            <a:extLst>
              <a:ext uri="{FF2B5EF4-FFF2-40B4-BE49-F238E27FC236}">
                <a16:creationId xmlns:a16="http://schemas.microsoft.com/office/drawing/2014/main" id="{DC369485-09E3-424A-B61C-10F64963E7F6}"/>
              </a:ext>
            </a:extLst>
          </p:cNvPr>
          <p:cNvSpPr/>
          <p:nvPr/>
        </p:nvSpPr>
        <p:spPr>
          <a:xfrm>
            <a:off x="7034485" y="2924944"/>
            <a:ext cx="2012795"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Thread</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Local</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Register</a:t>
            </a:r>
          </a:p>
        </p:txBody>
      </p:sp>
      <p:sp>
        <p:nvSpPr>
          <p:cNvPr id="9" name="矩形 8">
            <a:extLst>
              <a:ext uri="{FF2B5EF4-FFF2-40B4-BE49-F238E27FC236}">
                <a16:creationId xmlns:a16="http://schemas.microsoft.com/office/drawing/2014/main" id="{29D59BA2-FE46-244A-BE75-7618BB4C4C7A}"/>
              </a:ext>
            </a:extLst>
          </p:cNvPr>
          <p:cNvSpPr/>
          <p:nvPr/>
        </p:nvSpPr>
        <p:spPr>
          <a:xfrm>
            <a:off x="2324256" y="4184323"/>
            <a:ext cx="1754711"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Load&amp;Store</a:t>
            </a:r>
            <a:r>
              <a:rPr lang="zh-CN" altLang="en-US" sz="1600" dirty="0">
                <a:solidFill>
                  <a:srgbClr val="374154"/>
                </a:solidFill>
                <a:latin typeface="Gill Sans MT" panose="020B0502020104020203" pitchFamily="34" charset="0"/>
              </a:rPr>
              <a:t> </a:t>
            </a:r>
            <a:r>
              <a:rPr lang="en-US" altLang="zh-CN" sz="1600" dirty="0">
                <a:solidFill>
                  <a:srgbClr val="374154"/>
                </a:solidFill>
                <a:latin typeface="Gill Sans MT" panose="020B0502020104020203" pitchFamily="34" charset="0"/>
              </a:rPr>
              <a:t>Cache</a:t>
            </a:r>
          </a:p>
        </p:txBody>
      </p:sp>
      <p:sp>
        <p:nvSpPr>
          <p:cNvPr id="10" name="矩形 9">
            <a:extLst>
              <a:ext uri="{FF2B5EF4-FFF2-40B4-BE49-F238E27FC236}">
                <a16:creationId xmlns:a16="http://schemas.microsoft.com/office/drawing/2014/main" id="{F96735BD-0027-D54D-84A8-291962E75337}"/>
              </a:ext>
            </a:extLst>
          </p:cNvPr>
          <p:cNvSpPr/>
          <p:nvPr/>
        </p:nvSpPr>
        <p:spPr>
          <a:xfrm>
            <a:off x="2324255" y="2283635"/>
            <a:ext cx="2172390"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Distributed&amp;Scratchpad</a:t>
            </a:r>
            <a:endParaRPr lang="en-US" altLang="zh-CN" sz="1600" dirty="0">
              <a:solidFill>
                <a:srgbClr val="374154"/>
              </a:solidFill>
              <a:latin typeface="Gill Sans MT" panose="020B0502020104020203" pitchFamily="34" charset="0"/>
            </a:endParaRPr>
          </a:p>
        </p:txBody>
      </p:sp>
      <p:sp>
        <p:nvSpPr>
          <p:cNvPr id="11" name="矩形 10">
            <a:extLst>
              <a:ext uri="{FF2B5EF4-FFF2-40B4-BE49-F238E27FC236}">
                <a16:creationId xmlns:a16="http://schemas.microsoft.com/office/drawing/2014/main" id="{03AA03F1-3014-0149-89CB-79B62ACEAB3D}"/>
              </a:ext>
            </a:extLst>
          </p:cNvPr>
          <p:cNvSpPr/>
          <p:nvPr/>
        </p:nvSpPr>
        <p:spPr>
          <a:xfrm>
            <a:off x="4827645" y="4371503"/>
            <a:ext cx="2299091"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16x</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Streaming</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Processing</a:t>
            </a:r>
          </a:p>
        </p:txBody>
      </p:sp>
    </p:spTree>
    <p:extLst>
      <p:ext uri="{BB962C8B-B14F-4D97-AF65-F5344CB8AC3E}">
        <p14:creationId xmlns:p14="http://schemas.microsoft.com/office/powerpoint/2010/main" val="12415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D1BF0-385C-A149-B163-8B9EFFC93204}"/>
              </a:ext>
            </a:extLst>
          </p:cNvPr>
          <p:cNvSpPr>
            <a:spLocks noGrp="1"/>
          </p:cNvSpPr>
          <p:nvPr>
            <p:ph type="title"/>
          </p:nvPr>
        </p:nvSpPr>
        <p:spPr>
          <a:xfrm>
            <a:off x="623636" y="679570"/>
            <a:ext cx="10963473" cy="589190"/>
          </a:xfrm>
          <a:prstGeom prst="rect">
            <a:avLst/>
          </a:prstGeom>
        </p:spPr>
        <p:txBody>
          <a:bodyPr/>
          <a:lstStyle/>
          <a:p>
            <a:r>
              <a:rPr kumimoji="1" lang="en-US" altLang="zh-CN" dirty="0"/>
              <a:t>NVidia</a:t>
            </a:r>
            <a:r>
              <a:rPr kumimoji="1" lang="zh-CN" altLang="en-US" dirty="0"/>
              <a:t> </a:t>
            </a:r>
            <a:r>
              <a:rPr kumimoji="1" lang="en-US" altLang="zh-CN" dirty="0"/>
              <a:t>A100</a:t>
            </a:r>
            <a:r>
              <a:rPr kumimoji="1" lang="zh-CN" altLang="en-US" dirty="0"/>
              <a:t> 架构</a:t>
            </a:r>
          </a:p>
        </p:txBody>
      </p:sp>
      <p:pic>
        <p:nvPicPr>
          <p:cNvPr id="5" name="图片 4">
            <a:extLst>
              <a:ext uri="{FF2B5EF4-FFF2-40B4-BE49-F238E27FC236}">
                <a16:creationId xmlns:a16="http://schemas.microsoft.com/office/drawing/2014/main" id="{F123B1E2-9DE2-0247-9CA2-8F68A0B54A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410" y="1412776"/>
            <a:ext cx="8707519" cy="5111297"/>
          </a:xfrm>
          <a:prstGeom prst="rect">
            <a:avLst/>
          </a:prstGeom>
        </p:spPr>
      </p:pic>
      <p:sp>
        <p:nvSpPr>
          <p:cNvPr id="6" name="内容占位符 2">
            <a:extLst>
              <a:ext uri="{FF2B5EF4-FFF2-40B4-BE49-F238E27FC236}">
                <a16:creationId xmlns:a16="http://schemas.microsoft.com/office/drawing/2014/main" id="{A1264F52-17AD-9B46-9D53-ED51432C9458}"/>
              </a:ext>
            </a:extLst>
          </p:cNvPr>
          <p:cNvSpPr>
            <a:spLocks noGrp="1"/>
          </p:cNvSpPr>
          <p:nvPr>
            <p:ph sz="half" idx="1"/>
          </p:nvPr>
        </p:nvSpPr>
        <p:spPr>
          <a:xfrm>
            <a:off x="9338741" y="1515408"/>
            <a:ext cx="2629886" cy="4525736"/>
          </a:xfrm>
        </p:spPr>
        <p:txBody>
          <a:bodyPr/>
          <a:lstStyle/>
          <a:p>
            <a:pPr latinLnBrk="1"/>
            <a:r>
              <a:rPr lang="en-US" altLang="zh-CN" sz="1800" dirty="0"/>
              <a:t>NV</a:t>
            </a:r>
            <a:r>
              <a:rPr lang="zh-CN" altLang="en-US" sz="1800" dirty="0"/>
              <a:t> </a:t>
            </a:r>
            <a:r>
              <a:rPr lang="en-US" altLang="zh-CN" sz="1800" dirty="0"/>
              <a:t>GPU</a:t>
            </a:r>
            <a:r>
              <a:rPr lang="zh-CN" altLang="en-US" sz="1800" dirty="0"/>
              <a:t> </a:t>
            </a:r>
            <a:r>
              <a:rPr lang="en-US" altLang="zh-CN" sz="1800" dirty="0"/>
              <a:t>L2 cache</a:t>
            </a:r>
            <a:r>
              <a:rPr lang="zh-CN" altLang="en-US" sz="1800" dirty="0"/>
              <a:t> 一般在芯片中间，或者芯片边上，在 </a:t>
            </a:r>
            <a:r>
              <a:rPr lang="en-US" altLang="zh-CN" sz="1800" dirty="0"/>
              <a:t>Memory Controller</a:t>
            </a:r>
            <a:r>
              <a:rPr lang="zh-CN" altLang="en-US" sz="1800" dirty="0"/>
              <a:t> 旁边。</a:t>
            </a:r>
            <a:endParaRPr kumimoji="1" lang="zh-CN" altLang="en-US" sz="1800" dirty="0"/>
          </a:p>
        </p:txBody>
      </p:sp>
    </p:spTree>
    <p:extLst>
      <p:ext uri="{BB962C8B-B14F-4D97-AF65-F5344CB8AC3E}">
        <p14:creationId xmlns:p14="http://schemas.microsoft.com/office/powerpoint/2010/main" val="209672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a:xfrm>
            <a:off x="623636" y="679570"/>
            <a:ext cx="10963473" cy="589190"/>
          </a:xfrm>
          <a:prstGeom prst="rect">
            <a:avLst/>
          </a:prstGeom>
        </p:spPr>
        <p:txBody>
          <a:bodyPr/>
          <a:lstStyle/>
          <a:p>
            <a:r>
              <a:rPr kumimoji="1" lang="en-US" altLang="zh-CN" dirty="0"/>
              <a:t>BR100</a:t>
            </a:r>
            <a:r>
              <a:rPr kumimoji="1" lang="zh-CN" altLang="en-US" dirty="0"/>
              <a:t>系列 </a:t>
            </a:r>
            <a:r>
              <a:rPr kumimoji="1" lang="en-US" altLang="zh-CN" dirty="0"/>
              <a:t>SPC</a:t>
            </a:r>
            <a:r>
              <a:rPr kumimoji="1" lang="zh-CN" altLang="en-US" dirty="0"/>
              <a:t>架构</a:t>
            </a:r>
          </a:p>
        </p:txBody>
      </p:sp>
      <p:pic>
        <p:nvPicPr>
          <p:cNvPr id="6" name="图片 5">
            <a:extLst>
              <a:ext uri="{FF2B5EF4-FFF2-40B4-BE49-F238E27FC236}">
                <a16:creationId xmlns:a16="http://schemas.microsoft.com/office/drawing/2014/main" id="{B5BF7271-1DFD-9448-AEAE-2E7357172F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6549" y="1499912"/>
            <a:ext cx="9022192" cy="4754376"/>
          </a:xfrm>
          <a:prstGeom prst="rect">
            <a:avLst/>
          </a:prstGeom>
        </p:spPr>
      </p:pic>
      <p:sp>
        <p:nvSpPr>
          <p:cNvPr id="8" name="矩形 7">
            <a:extLst>
              <a:ext uri="{FF2B5EF4-FFF2-40B4-BE49-F238E27FC236}">
                <a16:creationId xmlns:a16="http://schemas.microsoft.com/office/drawing/2014/main" id="{DC369485-09E3-424A-B61C-10F64963E7F6}"/>
              </a:ext>
            </a:extLst>
          </p:cNvPr>
          <p:cNvSpPr/>
          <p:nvPr/>
        </p:nvSpPr>
        <p:spPr>
          <a:xfrm>
            <a:off x="7034485" y="2924944"/>
            <a:ext cx="2012795"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Thread</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Local</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Register</a:t>
            </a:r>
          </a:p>
        </p:txBody>
      </p:sp>
      <p:sp>
        <p:nvSpPr>
          <p:cNvPr id="9" name="矩形 8">
            <a:extLst>
              <a:ext uri="{FF2B5EF4-FFF2-40B4-BE49-F238E27FC236}">
                <a16:creationId xmlns:a16="http://schemas.microsoft.com/office/drawing/2014/main" id="{29D59BA2-FE46-244A-BE75-7618BB4C4C7A}"/>
              </a:ext>
            </a:extLst>
          </p:cNvPr>
          <p:cNvSpPr/>
          <p:nvPr/>
        </p:nvSpPr>
        <p:spPr>
          <a:xfrm>
            <a:off x="2324256" y="4184323"/>
            <a:ext cx="1754711"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Load&amp;Store</a:t>
            </a:r>
            <a:r>
              <a:rPr lang="zh-CN" altLang="en-US" sz="1600" dirty="0">
                <a:solidFill>
                  <a:srgbClr val="374154"/>
                </a:solidFill>
                <a:latin typeface="Gill Sans MT" panose="020B0502020104020203" pitchFamily="34" charset="0"/>
              </a:rPr>
              <a:t> </a:t>
            </a:r>
            <a:r>
              <a:rPr lang="en-US" altLang="zh-CN" sz="1600" dirty="0">
                <a:solidFill>
                  <a:srgbClr val="374154"/>
                </a:solidFill>
                <a:latin typeface="Gill Sans MT" panose="020B0502020104020203" pitchFamily="34" charset="0"/>
              </a:rPr>
              <a:t>Cache</a:t>
            </a:r>
          </a:p>
        </p:txBody>
      </p:sp>
      <p:sp>
        <p:nvSpPr>
          <p:cNvPr id="10" name="矩形 9">
            <a:extLst>
              <a:ext uri="{FF2B5EF4-FFF2-40B4-BE49-F238E27FC236}">
                <a16:creationId xmlns:a16="http://schemas.microsoft.com/office/drawing/2014/main" id="{F96735BD-0027-D54D-84A8-291962E75337}"/>
              </a:ext>
            </a:extLst>
          </p:cNvPr>
          <p:cNvSpPr/>
          <p:nvPr/>
        </p:nvSpPr>
        <p:spPr>
          <a:xfrm>
            <a:off x="2324255" y="2283635"/>
            <a:ext cx="2172390" cy="338554"/>
          </a:xfrm>
          <a:prstGeom prst="rect">
            <a:avLst/>
          </a:prstGeom>
          <a:solidFill>
            <a:srgbClr val="F2F2F2">
              <a:alpha val="40000"/>
            </a:srgbClr>
          </a:solidFill>
        </p:spPr>
        <p:txBody>
          <a:bodyPr wrap="none">
            <a:spAutoFit/>
          </a:bodyPr>
          <a:lstStyle/>
          <a:p>
            <a:pPr latinLnBrk="1"/>
            <a:r>
              <a:rPr lang="en-US" altLang="zh-CN" sz="1600" dirty="0" err="1">
                <a:solidFill>
                  <a:srgbClr val="374154"/>
                </a:solidFill>
                <a:latin typeface="Gill Sans MT" panose="020B0502020104020203" pitchFamily="34" charset="0"/>
              </a:rPr>
              <a:t>Distributed&amp;Scratchpad</a:t>
            </a:r>
            <a:endParaRPr lang="en-US" altLang="zh-CN" sz="1600" dirty="0">
              <a:solidFill>
                <a:srgbClr val="374154"/>
              </a:solidFill>
              <a:latin typeface="Gill Sans MT" panose="020B0502020104020203" pitchFamily="34" charset="0"/>
            </a:endParaRPr>
          </a:p>
        </p:txBody>
      </p:sp>
      <p:sp>
        <p:nvSpPr>
          <p:cNvPr id="11" name="矩形 10">
            <a:extLst>
              <a:ext uri="{FF2B5EF4-FFF2-40B4-BE49-F238E27FC236}">
                <a16:creationId xmlns:a16="http://schemas.microsoft.com/office/drawing/2014/main" id="{03AA03F1-3014-0149-89CB-79B62ACEAB3D}"/>
              </a:ext>
            </a:extLst>
          </p:cNvPr>
          <p:cNvSpPr/>
          <p:nvPr/>
        </p:nvSpPr>
        <p:spPr>
          <a:xfrm>
            <a:off x="4827645" y="4371503"/>
            <a:ext cx="2299091" cy="338554"/>
          </a:xfrm>
          <a:prstGeom prst="rect">
            <a:avLst/>
          </a:prstGeom>
        </p:spPr>
        <p:txBody>
          <a:bodyPr wrap="none">
            <a:spAutoFit/>
          </a:bodyPr>
          <a:lstStyle/>
          <a:p>
            <a:pPr latinLnBrk="1"/>
            <a:r>
              <a:rPr lang="en-US" altLang="zh-CN" sz="1600" dirty="0">
                <a:solidFill>
                  <a:schemeClr val="bg1"/>
                </a:solidFill>
                <a:latin typeface="Gill Sans MT" panose="020B0502020104020203" pitchFamily="34" charset="0"/>
              </a:rPr>
              <a:t>16x</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Streaming</a:t>
            </a:r>
            <a:r>
              <a:rPr lang="zh-CN" altLang="en-US" sz="1600" dirty="0">
                <a:solidFill>
                  <a:schemeClr val="bg1"/>
                </a:solidFill>
                <a:latin typeface="Gill Sans MT" panose="020B0502020104020203" pitchFamily="34" charset="0"/>
              </a:rPr>
              <a:t> </a:t>
            </a:r>
            <a:r>
              <a:rPr lang="en-US" altLang="zh-CN" sz="1600" dirty="0">
                <a:solidFill>
                  <a:schemeClr val="bg1"/>
                </a:solidFill>
                <a:latin typeface="Gill Sans MT" panose="020B0502020104020203" pitchFamily="34" charset="0"/>
              </a:rPr>
              <a:t>Processing</a:t>
            </a:r>
          </a:p>
        </p:txBody>
      </p:sp>
      <p:sp>
        <p:nvSpPr>
          <p:cNvPr id="13" name="内容占位符 2">
            <a:extLst>
              <a:ext uri="{FF2B5EF4-FFF2-40B4-BE49-F238E27FC236}">
                <a16:creationId xmlns:a16="http://schemas.microsoft.com/office/drawing/2014/main" id="{2C4C32E8-5924-834C-A012-9F2123791C23}"/>
              </a:ext>
            </a:extLst>
          </p:cNvPr>
          <p:cNvSpPr>
            <a:spLocks noGrp="1"/>
          </p:cNvSpPr>
          <p:nvPr>
            <p:ph sz="half" idx="1"/>
          </p:nvPr>
        </p:nvSpPr>
        <p:spPr>
          <a:xfrm>
            <a:off x="9338741" y="1515408"/>
            <a:ext cx="2629886" cy="4525736"/>
          </a:xfrm>
        </p:spPr>
        <p:txBody>
          <a:bodyPr anchor="ctr"/>
          <a:lstStyle/>
          <a:p>
            <a:pPr eaLnBrk="1" latinLnBrk="1" hangingPunct="1"/>
            <a:r>
              <a:rPr lang="en-US" altLang="zh-CN" sz="1800" dirty="0"/>
              <a:t>BR100</a:t>
            </a:r>
            <a:r>
              <a:rPr lang="zh-CN" altLang="en-US" sz="1800" dirty="0"/>
              <a:t>设计为分布式缓存，在计算核附近，能够共享 </a:t>
            </a:r>
            <a:r>
              <a:rPr lang="en-US" altLang="zh-CN" sz="1800" dirty="0"/>
              <a:t>cache</a:t>
            </a:r>
            <a:r>
              <a:rPr lang="zh-CN" altLang="en-US" sz="1800" dirty="0"/>
              <a:t>，并通过片上 </a:t>
            </a:r>
            <a:r>
              <a:rPr lang="en-US" altLang="zh-CN" sz="1800" dirty="0" err="1"/>
              <a:t>NoC</a:t>
            </a:r>
            <a:r>
              <a:rPr lang="zh-CN" altLang="en-US" sz="1800" dirty="0"/>
              <a:t> 网络将其连在一起。</a:t>
            </a:r>
            <a:endParaRPr lang="en-US" altLang="zh-CN" sz="1800" dirty="0"/>
          </a:p>
          <a:p>
            <a:pPr eaLnBrk="1" latinLnBrk="1" hangingPunct="1"/>
            <a:r>
              <a:rPr lang="zh-CN" altLang="en-US" sz="1800" b="1" dirty="0"/>
              <a:t>好处：</a:t>
            </a:r>
            <a:r>
              <a:rPr lang="zh-CN" altLang="en-US" sz="1800" dirty="0"/>
              <a:t>让数据和计算单元很近，与此同时又在芯片层面实现数据共享（近存计算）；</a:t>
            </a:r>
            <a:endParaRPr kumimoji="1" lang="zh-CN" altLang="en-US" sz="1800" dirty="0"/>
          </a:p>
        </p:txBody>
      </p:sp>
    </p:spTree>
    <p:extLst>
      <p:ext uri="{BB962C8B-B14F-4D97-AF65-F5344CB8AC3E}">
        <p14:creationId xmlns:p14="http://schemas.microsoft.com/office/powerpoint/2010/main" val="1145279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866FB-97B1-4744-B4BB-7176E451EBB9}"/>
              </a:ext>
            </a:extLst>
          </p:cNvPr>
          <p:cNvSpPr>
            <a:spLocks noGrp="1"/>
          </p:cNvSpPr>
          <p:nvPr>
            <p:ph type="title"/>
          </p:nvPr>
        </p:nvSpPr>
        <p:spPr>
          <a:xfrm>
            <a:off x="623636" y="679570"/>
            <a:ext cx="10963473" cy="589190"/>
          </a:xfrm>
          <a:prstGeom prst="rect">
            <a:avLst/>
          </a:prstGeom>
        </p:spPr>
        <p:txBody>
          <a:bodyPr/>
          <a:lstStyle/>
          <a:p>
            <a:r>
              <a:rPr kumimoji="1" lang="en-US" altLang="zh-CN" dirty="0"/>
              <a:t>BR100</a:t>
            </a:r>
            <a:r>
              <a:rPr kumimoji="1" lang="zh-CN" altLang="en-US" dirty="0"/>
              <a:t>系列 </a:t>
            </a:r>
            <a:r>
              <a:rPr kumimoji="1" lang="en-US" altLang="zh-CN" dirty="0"/>
              <a:t>CU</a:t>
            </a:r>
            <a:r>
              <a:rPr kumimoji="1" lang="zh-CN" altLang="en-US" dirty="0"/>
              <a:t> 结构</a:t>
            </a:r>
          </a:p>
        </p:txBody>
      </p:sp>
      <p:sp>
        <p:nvSpPr>
          <p:cNvPr id="4" name="内容占位符 3">
            <a:extLst>
              <a:ext uri="{FF2B5EF4-FFF2-40B4-BE49-F238E27FC236}">
                <a16:creationId xmlns:a16="http://schemas.microsoft.com/office/drawing/2014/main" id="{BA9CED99-BD8A-854B-8A83-3224358F950D}"/>
              </a:ext>
            </a:extLst>
          </p:cNvPr>
          <p:cNvSpPr>
            <a:spLocks noGrp="1"/>
          </p:cNvSpPr>
          <p:nvPr>
            <p:ph sz="half" idx="10"/>
          </p:nvPr>
        </p:nvSpPr>
        <p:spPr>
          <a:xfrm>
            <a:off x="5882357" y="2025547"/>
            <a:ext cx="5290949" cy="1403453"/>
          </a:xfrm>
        </p:spPr>
        <p:txBody>
          <a:bodyPr/>
          <a:lstStyle/>
          <a:p>
            <a:r>
              <a:rPr kumimoji="1" lang="zh-CN" altLang="en-US" dirty="0"/>
              <a:t>多个 </a:t>
            </a:r>
            <a:r>
              <a:rPr kumimoji="1" lang="en-US" altLang="zh-CN" dirty="0"/>
              <a:t>EU</a:t>
            </a:r>
            <a:r>
              <a:rPr kumimoji="1" lang="zh-CN" altLang="en-US" dirty="0"/>
              <a:t> 组成一个 </a:t>
            </a:r>
            <a:r>
              <a:rPr kumimoji="1" lang="en-US" altLang="zh-CN" dirty="0"/>
              <a:t>CU</a:t>
            </a:r>
            <a:r>
              <a:rPr kumimoji="1" lang="zh-CN" altLang="en-US" dirty="0"/>
              <a:t>（计算单元）</a:t>
            </a:r>
            <a:endParaRPr kumimoji="1" lang="en-US" altLang="zh-CN" dirty="0"/>
          </a:p>
          <a:p>
            <a:r>
              <a:rPr kumimoji="1" lang="zh-CN" altLang="en-US" dirty="0"/>
              <a:t>每个 </a:t>
            </a:r>
            <a:r>
              <a:rPr kumimoji="1" lang="en-US" altLang="zh-CN" dirty="0"/>
              <a:t>CU</a:t>
            </a:r>
            <a:r>
              <a:rPr kumimoji="1" lang="zh-CN" altLang="en-US" dirty="0"/>
              <a:t> 可包含 </a:t>
            </a:r>
            <a:r>
              <a:rPr kumimoji="1" lang="en-US" altLang="zh-CN" dirty="0"/>
              <a:t>4/8/16 EU</a:t>
            </a:r>
            <a:r>
              <a:rPr kumimoji="1" lang="zh-CN" altLang="en-US" dirty="0"/>
              <a:t>（执行单元）</a:t>
            </a:r>
          </a:p>
          <a:p>
            <a:r>
              <a:rPr kumimoji="1" lang="en-US" altLang="zh-CN" dirty="0"/>
              <a:t>CU</a:t>
            </a:r>
            <a:r>
              <a:rPr kumimoji="1" lang="zh-CN" altLang="en-US" dirty="0"/>
              <a:t> 内线程组可以进行同步</a:t>
            </a:r>
          </a:p>
          <a:p>
            <a:endParaRPr kumimoji="1" lang="zh-CN" altLang="en-US" dirty="0"/>
          </a:p>
          <a:p>
            <a:endParaRPr kumimoji="1" lang="zh-CN" altLang="en-US" dirty="0"/>
          </a:p>
        </p:txBody>
      </p:sp>
      <p:pic>
        <p:nvPicPr>
          <p:cNvPr id="9" name="图片 8">
            <a:extLst>
              <a:ext uri="{FF2B5EF4-FFF2-40B4-BE49-F238E27FC236}">
                <a16:creationId xmlns:a16="http://schemas.microsoft.com/office/drawing/2014/main" id="{AC7DC543-045A-AF4A-9492-648FCE8A69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789" y="1293009"/>
            <a:ext cx="3928689" cy="5155158"/>
          </a:xfrm>
          <a:prstGeom prst="rect">
            <a:avLst/>
          </a:prstGeom>
        </p:spPr>
      </p:pic>
      <p:pic>
        <p:nvPicPr>
          <p:cNvPr id="11" name="图片 10">
            <a:extLst>
              <a:ext uri="{FF2B5EF4-FFF2-40B4-BE49-F238E27FC236}">
                <a16:creationId xmlns:a16="http://schemas.microsoft.com/office/drawing/2014/main" id="{E759711D-96FD-1A44-8E38-F156209269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78301" y="3861048"/>
            <a:ext cx="5830158" cy="2219435"/>
          </a:xfrm>
          <a:prstGeom prst="rect">
            <a:avLst/>
          </a:prstGeom>
        </p:spPr>
      </p:pic>
    </p:spTree>
    <p:extLst>
      <p:ext uri="{BB962C8B-B14F-4D97-AF65-F5344CB8AC3E}">
        <p14:creationId xmlns:p14="http://schemas.microsoft.com/office/powerpoint/2010/main" val="15828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6D232-6345-F04D-A947-D895F64C5D2C}"/>
              </a:ext>
            </a:extLst>
          </p:cNvPr>
          <p:cNvSpPr>
            <a:spLocks noGrp="1"/>
          </p:cNvSpPr>
          <p:nvPr>
            <p:ph type="title"/>
          </p:nvPr>
        </p:nvSpPr>
        <p:spPr>
          <a:xfrm>
            <a:off x="623636" y="679570"/>
            <a:ext cx="10963473" cy="589190"/>
          </a:xfrm>
          <a:prstGeom prst="rect">
            <a:avLst/>
          </a:prstGeom>
        </p:spPr>
        <p:txBody>
          <a:bodyPr/>
          <a:lstStyle/>
          <a:p>
            <a:r>
              <a:rPr kumimoji="1" lang="en-US" altLang="zh-CN" dirty="0"/>
              <a:t>V-Core(Vector</a:t>
            </a:r>
            <a:r>
              <a:rPr kumimoji="1" lang="zh-CN" altLang="en-US" dirty="0"/>
              <a:t> </a:t>
            </a:r>
            <a:r>
              <a:rPr kumimoji="1" lang="en-US" altLang="zh-CN" dirty="0"/>
              <a:t>Core)</a:t>
            </a:r>
            <a:r>
              <a:rPr kumimoji="1" lang="zh-CN" altLang="en-US" dirty="0"/>
              <a:t>，通用</a:t>
            </a:r>
            <a:r>
              <a:rPr kumimoji="1" lang="en-US" altLang="zh-CN" dirty="0"/>
              <a:t>SIMT</a:t>
            </a:r>
            <a:r>
              <a:rPr kumimoji="1" lang="zh-CN" altLang="en-US" dirty="0"/>
              <a:t>计算单元</a:t>
            </a:r>
          </a:p>
        </p:txBody>
      </p:sp>
      <p:pic>
        <p:nvPicPr>
          <p:cNvPr id="12" name="内容占位符 11">
            <a:extLst>
              <a:ext uri="{FF2B5EF4-FFF2-40B4-BE49-F238E27FC236}">
                <a16:creationId xmlns:a16="http://schemas.microsoft.com/office/drawing/2014/main" id="{4A5068AE-0E90-5447-92E4-9F746A46BCAB}"/>
              </a:ext>
            </a:extLst>
          </p:cNvPr>
          <p:cNvPicPr>
            <a:picLocks noGrp="1" noChangeAspect="1"/>
          </p:cNvPicPr>
          <p:nvPr>
            <p:ph sz="half" idx="10"/>
          </p:nvPr>
        </p:nvPicPr>
        <p:blipFill>
          <a:blip r:embed="rId2">
            <a:extLst>
              <a:ext uri="{28A0092B-C50C-407E-A947-70E740481C1C}">
                <a14:useLocalDpi xmlns:a14="http://schemas.microsoft.com/office/drawing/2010/main"/>
              </a:ext>
            </a:extLst>
          </a:blip>
          <a:stretch>
            <a:fillRect/>
          </a:stretch>
        </p:blipFill>
        <p:spPr>
          <a:xfrm>
            <a:off x="343638" y="1484784"/>
            <a:ext cx="9038010" cy="4703165"/>
          </a:xfrm>
        </p:spPr>
      </p:pic>
      <p:sp>
        <p:nvSpPr>
          <p:cNvPr id="13" name="内容占位符 13">
            <a:extLst>
              <a:ext uri="{FF2B5EF4-FFF2-40B4-BE49-F238E27FC236}">
                <a16:creationId xmlns:a16="http://schemas.microsoft.com/office/drawing/2014/main" id="{AC3C22B1-8CAE-A44C-A524-60CC0340C806}"/>
              </a:ext>
            </a:extLst>
          </p:cNvPr>
          <p:cNvSpPr>
            <a:spLocks noGrp="1"/>
          </p:cNvSpPr>
          <p:nvPr>
            <p:ph sz="half" idx="1"/>
          </p:nvPr>
        </p:nvSpPr>
        <p:spPr>
          <a:xfrm>
            <a:off x="9626773" y="1556792"/>
            <a:ext cx="2232248" cy="4525736"/>
          </a:xfrm>
        </p:spPr>
        <p:txBody>
          <a:bodyPr anchor="ctr"/>
          <a:lstStyle/>
          <a:p>
            <a:pPr latinLnBrk="1"/>
            <a:r>
              <a:rPr lang="en-US" altLang="zh-CN" dirty="0"/>
              <a:t>Batch</a:t>
            </a:r>
            <a:r>
              <a:rPr lang="zh-CN" altLang="en-US" dirty="0"/>
              <a:t> </a:t>
            </a:r>
            <a:r>
              <a:rPr lang="en-US" altLang="zh-CN" dirty="0"/>
              <a:t>Norm</a:t>
            </a:r>
          </a:p>
          <a:p>
            <a:pPr latinLnBrk="1"/>
            <a:r>
              <a:rPr lang="en-US" altLang="zh-CN" dirty="0"/>
              <a:t>ReLU</a:t>
            </a:r>
          </a:p>
          <a:p>
            <a:pPr latinLnBrk="1"/>
            <a:r>
              <a:rPr lang="en-US" altLang="zh-CN" dirty="0"/>
              <a:t>Softmax</a:t>
            </a:r>
          </a:p>
          <a:p>
            <a:pPr latinLnBrk="1"/>
            <a:r>
              <a:rPr lang="en-US" altLang="zh-CN" dirty="0"/>
              <a:t>…</a:t>
            </a:r>
          </a:p>
          <a:p>
            <a:pPr latinLnBrk="1"/>
            <a:endParaRPr lang="en-US" altLang="zh-CN" dirty="0"/>
          </a:p>
          <a:p>
            <a:pPr latinLnBrk="1"/>
            <a:r>
              <a:rPr lang="en-US" altLang="zh-CN" dirty="0"/>
              <a:t>128K</a:t>
            </a:r>
            <a:r>
              <a:rPr lang="zh-CN" altLang="en-US" dirty="0"/>
              <a:t> </a:t>
            </a:r>
            <a:r>
              <a:rPr lang="en-US" altLang="zh-CN" dirty="0"/>
              <a:t>threads</a:t>
            </a:r>
            <a:r>
              <a:rPr lang="zh-CN" altLang="en-US" dirty="0"/>
              <a:t> </a:t>
            </a:r>
            <a:r>
              <a:rPr lang="en-US" altLang="zh-CN" dirty="0"/>
              <a:t>run</a:t>
            </a:r>
            <a:r>
              <a:rPr lang="zh-CN" altLang="en-US" dirty="0"/>
              <a:t> </a:t>
            </a:r>
            <a:r>
              <a:rPr lang="en-US" altLang="zh-CN" dirty="0"/>
              <a:t>on</a:t>
            </a:r>
            <a:r>
              <a:rPr lang="zh-CN" altLang="en-US" dirty="0"/>
              <a:t> </a:t>
            </a:r>
            <a:r>
              <a:rPr lang="en-US" altLang="zh-CN" dirty="0"/>
              <a:t>32</a:t>
            </a:r>
            <a:r>
              <a:rPr lang="zh-CN" altLang="en-US" dirty="0"/>
              <a:t> </a:t>
            </a:r>
            <a:r>
              <a:rPr lang="en-US" altLang="zh-CN" dirty="0"/>
              <a:t>SPCs</a:t>
            </a:r>
          </a:p>
          <a:p>
            <a:pPr latinLnBrk="1"/>
            <a:r>
              <a:rPr lang="en-US" altLang="zh-CN" dirty="0"/>
              <a:t>Cooperative</a:t>
            </a:r>
            <a:r>
              <a:rPr lang="zh-CN" altLang="en-US" dirty="0"/>
              <a:t> </a:t>
            </a:r>
            <a:r>
              <a:rPr lang="en-US" altLang="zh-CN" dirty="0"/>
              <a:t>Warps</a:t>
            </a:r>
          </a:p>
        </p:txBody>
      </p:sp>
    </p:spTree>
    <p:extLst>
      <p:ext uri="{BB962C8B-B14F-4D97-AF65-F5344CB8AC3E}">
        <p14:creationId xmlns:p14="http://schemas.microsoft.com/office/powerpoint/2010/main" val="300989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5F6F71-68BF-5C49-9B4C-010A60920E90}"/>
              </a:ext>
            </a:extLst>
          </p:cNvPr>
          <p:cNvSpPr>
            <a:spLocks noGrp="1"/>
          </p:cNvSpPr>
          <p:nvPr>
            <p:ph type="title"/>
          </p:nvPr>
        </p:nvSpPr>
        <p:spPr>
          <a:xfrm>
            <a:off x="623636" y="679570"/>
            <a:ext cx="10963473" cy="589190"/>
          </a:xfrm>
          <a:prstGeom prst="rect">
            <a:avLst/>
          </a:prstGeom>
        </p:spPr>
        <p:txBody>
          <a:bodyPr/>
          <a:lstStyle/>
          <a:p>
            <a:r>
              <a:rPr kumimoji="1" lang="en-US" altLang="zh-CN" dirty="0"/>
              <a:t>T-Core(Tensor</a:t>
            </a:r>
            <a:r>
              <a:rPr kumimoji="1" lang="zh-CN" altLang="en-US" dirty="0"/>
              <a:t> </a:t>
            </a:r>
            <a:r>
              <a:rPr kumimoji="1" lang="en-US" altLang="zh-CN" dirty="0"/>
              <a:t>Core)</a:t>
            </a:r>
            <a:r>
              <a:rPr kumimoji="1" lang="zh-CN" altLang="en-US" dirty="0"/>
              <a:t>，专用 </a:t>
            </a:r>
            <a:r>
              <a:rPr kumimoji="1" lang="en-US" altLang="zh-CN" dirty="0"/>
              <a:t>AI</a:t>
            </a:r>
            <a:r>
              <a:rPr kumimoji="1" lang="zh-CN" altLang="en-US" dirty="0"/>
              <a:t> 计算单元</a:t>
            </a:r>
          </a:p>
        </p:txBody>
      </p:sp>
      <p:sp>
        <p:nvSpPr>
          <p:cNvPr id="14" name="内容占位符 13">
            <a:extLst>
              <a:ext uri="{FF2B5EF4-FFF2-40B4-BE49-F238E27FC236}">
                <a16:creationId xmlns:a16="http://schemas.microsoft.com/office/drawing/2014/main" id="{15B8365D-607D-EE4A-A7F4-DA34E7F2A220}"/>
              </a:ext>
            </a:extLst>
          </p:cNvPr>
          <p:cNvSpPr>
            <a:spLocks noGrp="1"/>
          </p:cNvSpPr>
          <p:nvPr>
            <p:ph sz="half" idx="1"/>
          </p:nvPr>
        </p:nvSpPr>
        <p:spPr>
          <a:xfrm>
            <a:off x="9805155" y="1628800"/>
            <a:ext cx="2053866" cy="4525736"/>
          </a:xfrm>
        </p:spPr>
        <p:txBody>
          <a:bodyPr/>
          <a:lstStyle/>
          <a:p>
            <a:r>
              <a:rPr lang="en-US" altLang="zh-CN" dirty="0"/>
              <a:t>MM</a:t>
            </a:r>
          </a:p>
          <a:p>
            <a:r>
              <a:rPr lang="en-US" altLang="zh-CN" dirty="0"/>
              <a:t>Conv</a:t>
            </a:r>
          </a:p>
          <a:p>
            <a:r>
              <a:rPr lang="en-US" altLang="zh-CN" dirty="0"/>
              <a:t>…</a:t>
            </a:r>
            <a:endParaRPr lang="zh-CN" altLang="en-US" dirty="0"/>
          </a:p>
        </p:txBody>
      </p:sp>
      <p:pic>
        <p:nvPicPr>
          <p:cNvPr id="13" name="内容占位符 12">
            <a:extLst>
              <a:ext uri="{FF2B5EF4-FFF2-40B4-BE49-F238E27FC236}">
                <a16:creationId xmlns:a16="http://schemas.microsoft.com/office/drawing/2014/main" id="{C7AE1656-944A-3547-9202-F0C4AD7BC4AA}"/>
              </a:ext>
            </a:extLst>
          </p:cNvPr>
          <p:cNvPicPr>
            <a:picLocks noGrp="1" noChangeAspect="1"/>
          </p:cNvPicPr>
          <p:nvPr>
            <p:ph sz="half" idx="10"/>
          </p:nvPr>
        </p:nvPicPr>
        <p:blipFill>
          <a:blip r:embed="rId2">
            <a:extLst>
              <a:ext uri="{28A0092B-C50C-407E-A947-70E740481C1C}">
                <a14:useLocalDpi xmlns:a14="http://schemas.microsoft.com/office/drawing/2010/main"/>
              </a:ext>
            </a:extLst>
          </a:blip>
          <a:stretch>
            <a:fillRect/>
          </a:stretch>
        </p:blipFill>
        <p:spPr>
          <a:xfrm>
            <a:off x="265733" y="1444103"/>
            <a:ext cx="9395406" cy="4939550"/>
          </a:xfrm>
        </p:spPr>
      </p:pic>
    </p:spTree>
    <p:extLst>
      <p:ext uri="{BB962C8B-B14F-4D97-AF65-F5344CB8AC3E}">
        <p14:creationId xmlns:p14="http://schemas.microsoft.com/office/powerpoint/2010/main" val="835503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01F8B-50AF-9248-A5C4-0BFA3A774552}"/>
              </a:ext>
            </a:extLst>
          </p:cNvPr>
          <p:cNvSpPr>
            <a:spLocks noGrp="1"/>
          </p:cNvSpPr>
          <p:nvPr>
            <p:ph type="title"/>
          </p:nvPr>
        </p:nvSpPr>
        <p:spPr>
          <a:xfrm>
            <a:off x="623636" y="679570"/>
            <a:ext cx="10963473" cy="589190"/>
          </a:xfrm>
          <a:prstGeom prst="rect">
            <a:avLst/>
          </a:prstGeom>
        </p:spPr>
        <p:txBody>
          <a:bodyPr/>
          <a:lstStyle/>
          <a:p>
            <a:r>
              <a:rPr kumimoji="1" lang="en-US" altLang="zh-CN" dirty="0"/>
              <a:t>GEMM</a:t>
            </a:r>
            <a:r>
              <a:rPr kumimoji="1" lang="zh-CN" altLang="en-US" dirty="0"/>
              <a:t> 计算架构</a:t>
            </a:r>
          </a:p>
        </p:txBody>
      </p:sp>
      <p:pic>
        <p:nvPicPr>
          <p:cNvPr id="12" name="内容占位符 11">
            <a:extLst>
              <a:ext uri="{FF2B5EF4-FFF2-40B4-BE49-F238E27FC236}">
                <a16:creationId xmlns:a16="http://schemas.microsoft.com/office/drawing/2014/main" id="{FAAD8E6B-4AAC-AA4D-954E-D2A4A7919577}"/>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623636" y="1489480"/>
            <a:ext cx="5860719" cy="4891848"/>
          </a:xfrm>
        </p:spPr>
      </p:pic>
      <p:sp>
        <p:nvSpPr>
          <p:cNvPr id="4" name="内容占位符 3">
            <a:extLst>
              <a:ext uri="{FF2B5EF4-FFF2-40B4-BE49-F238E27FC236}">
                <a16:creationId xmlns:a16="http://schemas.microsoft.com/office/drawing/2014/main" id="{4439EE43-3D0B-0643-A89F-95832EF02A79}"/>
              </a:ext>
            </a:extLst>
          </p:cNvPr>
          <p:cNvSpPr>
            <a:spLocks noGrp="1"/>
          </p:cNvSpPr>
          <p:nvPr>
            <p:ph sz="half" idx="10"/>
          </p:nvPr>
        </p:nvSpPr>
        <p:spPr>
          <a:xfrm>
            <a:off x="6818461" y="1495552"/>
            <a:ext cx="4768648" cy="4525736"/>
          </a:xfrm>
        </p:spPr>
        <p:txBody>
          <a:bodyPr anchor="ctr"/>
          <a:lstStyle/>
          <a:p>
            <a:r>
              <a:rPr lang="zh-CN" altLang="en-US" b="1" dirty="0"/>
              <a:t>大尺寸的</a:t>
            </a:r>
            <a:r>
              <a:rPr lang="en-US" altLang="zh-CN" b="1" dirty="0"/>
              <a:t>GEMM</a:t>
            </a:r>
            <a:r>
              <a:rPr lang="zh-CN" altLang="en-US" b="1" dirty="0"/>
              <a:t>能增加数据 </a:t>
            </a:r>
            <a:r>
              <a:rPr lang="en-US" altLang="zh-CN" b="1" dirty="0"/>
              <a:t>Reuse</a:t>
            </a:r>
            <a:r>
              <a:rPr lang="zh-CN" altLang="en-US" b="1" dirty="0"/>
              <a:t>，提升数据复用度，减少外存带宽诉求和功耗</a:t>
            </a:r>
            <a:endParaRPr lang="en-US" altLang="zh-CN" b="1" dirty="0"/>
          </a:p>
          <a:p>
            <a:endParaRPr kumimoji="1" lang="en-US" altLang="zh-CN" b="1" dirty="0"/>
          </a:p>
          <a:p>
            <a:r>
              <a:rPr kumimoji="1" lang="en-US" altLang="zh-CN" dirty="0"/>
              <a:t>16</a:t>
            </a:r>
            <a:r>
              <a:rPr kumimoji="1" lang="zh-CN" altLang="en-US" dirty="0"/>
              <a:t> 个 </a:t>
            </a:r>
            <a:r>
              <a:rPr kumimoji="1" lang="en-US" altLang="zh-CN" dirty="0"/>
              <a:t>T-Core</a:t>
            </a:r>
            <a:r>
              <a:rPr kumimoji="1" lang="zh-CN" altLang="en-US" dirty="0"/>
              <a:t> 组成一个 </a:t>
            </a:r>
            <a:r>
              <a:rPr kumimoji="1" lang="en-US" altLang="zh-CN" dirty="0"/>
              <a:t>2D</a:t>
            </a:r>
            <a:r>
              <a:rPr kumimoji="1" lang="zh-CN" altLang="en-US" dirty="0"/>
              <a:t> 的脉冲阵列</a:t>
            </a:r>
            <a:endParaRPr kumimoji="1" lang="en-US" altLang="zh-CN" dirty="0"/>
          </a:p>
          <a:p>
            <a:r>
              <a:rPr kumimoji="1" lang="zh-CN" altLang="en-US" dirty="0"/>
              <a:t>每个 </a:t>
            </a:r>
            <a:r>
              <a:rPr kumimoji="1" lang="en-US" altLang="zh-CN" dirty="0"/>
              <a:t>T-Core</a:t>
            </a:r>
            <a:r>
              <a:rPr kumimoji="1" lang="zh-CN" altLang="en-US" dirty="0"/>
              <a:t> 提供 </a:t>
            </a:r>
            <a:r>
              <a:rPr kumimoji="1" lang="en-US" altLang="zh-CN" dirty="0"/>
              <a:t>2</a:t>
            </a:r>
            <a:r>
              <a:rPr kumimoji="1" lang="zh-CN" altLang="en-US" dirty="0"/>
              <a:t> 组 </a:t>
            </a:r>
            <a:r>
              <a:rPr kumimoji="1" lang="en-US" altLang="zh-CN" dirty="0"/>
              <a:t>8x8</a:t>
            </a:r>
            <a:r>
              <a:rPr kumimoji="1" lang="zh-CN" altLang="en-US" dirty="0"/>
              <a:t> </a:t>
            </a:r>
            <a:r>
              <a:rPr lang="zh-CN" altLang="en-US" dirty="0"/>
              <a:t>外积计算</a:t>
            </a:r>
            <a:endParaRPr lang="en-US" altLang="zh-CN" dirty="0"/>
          </a:p>
          <a:p>
            <a:r>
              <a:rPr kumimoji="1" lang="zh-CN" altLang="en-US" dirty="0"/>
              <a:t>一个 </a:t>
            </a:r>
            <a:r>
              <a:rPr kumimoji="1" lang="en-US" altLang="zh-CN" dirty="0"/>
              <a:t>SPC</a:t>
            </a:r>
            <a:r>
              <a:rPr kumimoji="1" lang="zh-CN" altLang="en-US" dirty="0"/>
              <a:t> 相当于提供 </a:t>
            </a:r>
            <a:r>
              <a:rPr kumimoji="1" lang="en-US" altLang="zh-CN" dirty="0"/>
              <a:t>64x64</a:t>
            </a:r>
            <a:r>
              <a:rPr kumimoji="1" lang="zh-CN" altLang="en-US" dirty="0"/>
              <a:t> 的</a:t>
            </a:r>
            <a:r>
              <a:rPr kumimoji="1" lang="en-US" altLang="zh-CN" dirty="0"/>
              <a:t>MM</a:t>
            </a:r>
            <a:r>
              <a:rPr kumimoji="1" lang="zh-CN" altLang="en-US" dirty="0"/>
              <a:t>计算</a:t>
            </a:r>
            <a:endParaRPr kumimoji="1" lang="en-US" altLang="zh-CN" dirty="0"/>
          </a:p>
          <a:p>
            <a:endParaRPr kumimoji="1" lang="en-US" altLang="zh-CN" dirty="0"/>
          </a:p>
          <a:p>
            <a:r>
              <a:rPr kumimoji="1" lang="zh-CN" altLang="en-US" b="1" dirty="0"/>
              <a:t>缺点：</a:t>
            </a:r>
            <a:r>
              <a:rPr kumimoji="1" lang="en-US" altLang="zh-CN" b="1" dirty="0"/>
              <a:t>GEMM</a:t>
            </a:r>
            <a:r>
              <a:rPr kumimoji="1" lang="zh-CN" altLang="en-US" b="1" dirty="0"/>
              <a:t>不是越大越好</a:t>
            </a:r>
            <a:endParaRPr kumimoji="1" lang="en-US" altLang="zh-CN" b="1" dirty="0"/>
          </a:p>
        </p:txBody>
      </p:sp>
    </p:spTree>
    <p:extLst>
      <p:ext uri="{BB962C8B-B14F-4D97-AF65-F5344CB8AC3E}">
        <p14:creationId xmlns:p14="http://schemas.microsoft.com/office/powerpoint/2010/main" val="3229219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D6B05-8731-7D42-B5E8-0DB3741A9A5D}"/>
              </a:ext>
            </a:extLst>
          </p:cNvPr>
          <p:cNvSpPr>
            <a:spLocks noGrp="1"/>
          </p:cNvSpPr>
          <p:nvPr>
            <p:ph type="title"/>
          </p:nvPr>
        </p:nvSpPr>
        <p:spPr/>
        <p:txBody>
          <a:bodyPr/>
          <a:lstStyle/>
          <a:p>
            <a:r>
              <a:rPr kumimoji="1" lang="en-US" altLang="zh-CN" dirty="0"/>
              <a:t>Tensor Data Accelerator (TDA)</a:t>
            </a:r>
            <a:r>
              <a:rPr kumimoji="1" lang="zh-CN" altLang="en-US" dirty="0"/>
              <a:t> 张量数据加速</a:t>
            </a:r>
          </a:p>
        </p:txBody>
      </p:sp>
      <p:sp>
        <p:nvSpPr>
          <p:cNvPr id="9" name="内容占位符 8">
            <a:extLst>
              <a:ext uri="{FF2B5EF4-FFF2-40B4-BE49-F238E27FC236}">
                <a16:creationId xmlns:a16="http://schemas.microsoft.com/office/drawing/2014/main" id="{2945FA56-2D9C-164C-8113-9A7002F70FB2}"/>
              </a:ext>
            </a:extLst>
          </p:cNvPr>
          <p:cNvSpPr>
            <a:spLocks noGrp="1"/>
          </p:cNvSpPr>
          <p:nvPr>
            <p:ph sz="half" idx="1"/>
          </p:nvPr>
        </p:nvSpPr>
        <p:spPr>
          <a:xfrm>
            <a:off x="8402637" y="1412776"/>
            <a:ext cx="3184471" cy="4608512"/>
          </a:xfrm>
        </p:spPr>
        <p:txBody>
          <a:bodyPr anchor="ctr"/>
          <a:lstStyle/>
          <a:p>
            <a:r>
              <a:rPr lang="en-US" altLang="zh-CN" b="1" dirty="0"/>
              <a:t>TDA</a:t>
            </a:r>
            <a:r>
              <a:rPr lang="zh-CN" altLang="en-US" dirty="0"/>
              <a:t>：</a:t>
            </a:r>
            <a:r>
              <a:rPr lang="en-US" altLang="zh-CN" dirty="0"/>
              <a:t>Tensor Data Accelerator(TDA)</a:t>
            </a:r>
            <a:r>
              <a:rPr lang="zh-CN" altLang="en-US" dirty="0"/>
              <a:t>，张量数据存取 </a:t>
            </a:r>
            <a:r>
              <a:rPr lang="en-US" altLang="zh-CN" dirty="0"/>
              <a:t>L/S</a:t>
            </a:r>
            <a:r>
              <a:rPr lang="zh-CN" altLang="en-US" dirty="0"/>
              <a:t> 加速专用硬件。</a:t>
            </a:r>
            <a:endParaRPr lang="en-US" altLang="zh-CN" dirty="0"/>
          </a:p>
          <a:p>
            <a:r>
              <a:rPr lang="zh-CN" altLang="en-US" b="1" dirty="0"/>
              <a:t>作用：</a:t>
            </a:r>
            <a:r>
              <a:rPr lang="zh-CN" altLang="en-US" dirty="0"/>
              <a:t>负责计算单元的数据存取工作，实现数据地址计算、数据同步。让计算和数据搬动实现硬件异步。</a:t>
            </a:r>
          </a:p>
        </p:txBody>
      </p:sp>
      <p:pic>
        <p:nvPicPr>
          <p:cNvPr id="8" name="图片 7">
            <a:extLst>
              <a:ext uri="{FF2B5EF4-FFF2-40B4-BE49-F238E27FC236}">
                <a16:creationId xmlns:a16="http://schemas.microsoft.com/office/drawing/2014/main" id="{9622CC93-64ED-A543-9F57-1CCEF2C32FB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1757" y="1452081"/>
            <a:ext cx="7543378" cy="4726349"/>
          </a:xfrm>
          <a:prstGeom prst="rect">
            <a:avLst/>
          </a:prstGeom>
        </p:spPr>
      </p:pic>
    </p:spTree>
    <p:extLst>
      <p:ext uri="{BB962C8B-B14F-4D97-AF65-F5344CB8AC3E}">
        <p14:creationId xmlns:p14="http://schemas.microsoft.com/office/powerpoint/2010/main" val="1822088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4D85D-3548-5D42-B81A-FC41450C69F7}"/>
              </a:ext>
            </a:extLst>
          </p:cNvPr>
          <p:cNvSpPr>
            <a:spLocks noGrp="1"/>
          </p:cNvSpPr>
          <p:nvPr>
            <p:ph type="title"/>
          </p:nvPr>
        </p:nvSpPr>
        <p:spPr>
          <a:xfrm>
            <a:off x="623636" y="679570"/>
            <a:ext cx="10963473" cy="589190"/>
          </a:xfrm>
          <a:prstGeom prst="rect">
            <a:avLst/>
          </a:prstGeom>
        </p:spPr>
        <p:txBody>
          <a:bodyPr/>
          <a:lstStyle/>
          <a:p>
            <a:r>
              <a:rPr kumimoji="1" lang="en-US" altLang="zh-CN" dirty="0"/>
              <a:t>V-Core Warp </a:t>
            </a:r>
            <a:r>
              <a:rPr kumimoji="1" lang="zh-CN" altLang="en-US" dirty="0"/>
              <a:t>线程控制</a:t>
            </a:r>
          </a:p>
        </p:txBody>
      </p:sp>
      <p:sp>
        <p:nvSpPr>
          <p:cNvPr id="3" name="内容占位符 2">
            <a:extLst>
              <a:ext uri="{FF2B5EF4-FFF2-40B4-BE49-F238E27FC236}">
                <a16:creationId xmlns:a16="http://schemas.microsoft.com/office/drawing/2014/main" id="{A8FC7858-237A-ED41-B23A-0B5E73737969}"/>
              </a:ext>
            </a:extLst>
          </p:cNvPr>
          <p:cNvSpPr>
            <a:spLocks noGrp="1"/>
          </p:cNvSpPr>
          <p:nvPr>
            <p:ph sz="half" idx="1"/>
          </p:nvPr>
        </p:nvSpPr>
        <p:spPr>
          <a:xfrm>
            <a:off x="1143828" y="4869160"/>
            <a:ext cx="3848651" cy="1152128"/>
          </a:xfrm>
        </p:spPr>
        <p:txBody>
          <a:bodyPr anchor="ctr"/>
          <a:lstStyle/>
          <a:p>
            <a:pPr algn="ctr"/>
            <a:r>
              <a:rPr kumimoji="1" lang="en-US" altLang="zh-CN" sz="1800" dirty="0"/>
              <a:t>Warps</a:t>
            </a:r>
            <a:r>
              <a:rPr kumimoji="1" lang="zh-CN" altLang="en-US" sz="1800" dirty="0"/>
              <a:t>对寄存器文件进行分区，控制线程执行相同代码</a:t>
            </a:r>
          </a:p>
        </p:txBody>
      </p:sp>
      <p:sp>
        <p:nvSpPr>
          <p:cNvPr id="4" name="内容占位符 3">
            <a:extLst>
              <a:ext uri="{FF2B5EF4-FFF2-40B4-BE49-F238E27FC236}">
                <a16:creationId xmlns:a16="http://schemas.microsoft.com/office/drawing/2014/main" id="{99CC9785-0B04-C949-AAEA-3741380F9C24}"/>
              </a:ext>
            </a:extLst>
          </p:cNvPr>
          <p:cNvSpPr>
            <a:spLocks noGrp="1"/>
          </p:cNvSpPr>
          <p:nvPr>
            <p:ph sz="half" idx="10"/>
          </p:nvPr>
        </p:nvSpPr>
        <p:spPr>
          <a:xfrm>
            <a:off x="6734744" y="4869160"/>
            <a:ext cx="4122701" cy="1152128"/>
          </a:xfrm>
        </p:spPr>
        <p:txBody>
          <a:bodyPr anchor="ctr"/>
          <a:lstStyle/>
          <a:p>
            <a:pPr algn="ctr"/>
            <a:r>
              <a:rPr kumimoji="1" lang="en-US" altLang="zh-CN" sz="1800" dirty="0"/>
              <a:t>Warps</a:t>
            </a:r>
            <a:r>
              <a:rPr kumimoji="1" lang="zh-CN" altLang="en-US" sz="1800" dirty="0"/>
              <a:t> 执行不同的代码，在 </a:t>
            </a:r>
            <a:r>
              <a:rPr kumimoji="1" lang="en-US" altLang="zh-CN" sz="1800" dirty="0"/>
              <a:t>EU</a:t>
            </a:r>
            <a:r>
              <a:rPr kumimoji="1" lang="zh-CN" altLang="en-US" sz="1800" dirty="0"/>
              <a:t> 中可以灵活在寄存器文件中交换数据</a:t>
            </a:r>
          </a:p>
        </p:txBody>
      </p:sp>
      <p:pic>
        <p:nvPicPr>
          <p:cNvPr id="7" name="图片 6">
            <a:extLst>
              <a:ext uri="{FF2B5EF4-FFF2-40B4-BE49-F238E27FC236}">
                <a16:creationId xmlns:a16="http://schemas.microsoft.com/office/drawing/2014/main" id="{8B2FB4A5-6CA5-1E45-AF86-46B8952D11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789" y="2204864"/>
            <a:ext cx="4906295" cy="2608903"/>
          </a:xfrm>
          <a:prstGeom prst="rect">
            <a:avLst/>
          </a:prstGeom>
        </p:spPr>
      </p:pic>
      <p:pic>
        <p:nvPicPr>
          <p:cNvPr id="9" name="图片 8">
            <a:extLst>
              <a:ext uri="{FF2B5EF4-FFF2-40B4-BE49-F238E27FC236}">
                <a16:creationId xmlns:a16="http://schemas.microsoft.com/office/drawing/2014/main" id="{4688025A-7A12-6047-8255-6E2BBD4B893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64923" y="2277950"/>
            <a:ext cx="5062051" cy="2589434"/>
          </a:xfrm>
          <a:prstGeom prst="rect">
            <a:avLst/>
          </a:prstGeom>
        </p:spPr>
      </p:pic>
      <p:sp>
        <p:nvSpPr>
          <p:cNvPr id="10" name="内容占位符 2">
            <a:extLst>
              <a:ext uri="{FF2B5EF4-FFF2-40B4-BE49-F238E27FC236}">
                <a16:creationId xmlns:a16="http://schemas.microsoft.com/office/drawing/2014/main" id="{93C9D26B-6B4D-D84E-802A-2350FF95C497}"/>
              </a:ext>
            </a:extLst>
          </p:cNvPr>
          <p:cNvSpPr txBox="1">
            <a:spLocks/>
          </p:cNvSpPr>
          <p:nvPr/>
        </p:nvSpPr>
        <p:spPr>
          <a:xfrm>
            <a:off x="1143828" y="1484784"/>
            <a:ext cx="3848651" cy="6627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b="1" dirty="0"/>
              <a:t>标准的控制模式</a:t>
            </a:r>
          </a:p>
        </p:txBody>
      </p:sp>
      <p:sp>
        <p:nvSpPr>
          <p:cNvPr id="11" name="内容占位符 3">
            <a:extLst>
              <a:ext uri="{FF2B5EF4-FFF2-40B4-BE49-F238E27FC236}">
                <a16:creationId xmlns:a16="http://schemas.microsoft.com/office/drawing/2014/main" id="{30D2DC99-04FB-4C47-BC0B-7984AA390993}"/>
              </a:ext>
            </a:extLst>
          </p:cNvPr>
          <p:cNvSpPr txBox="1">
            <a:spLocks/>
          </p:cNvSpPr>
          <p:nvPr/>
        </p:nvSpPr>
        <p:spPr>
          <a:xfrm>
            <a:off x="6734744" y="1484784"/>
            <a:ext cx="4122701" cy="662788"/>
          </a:xfrm>
          <a:prstGeom prst="rect">
            <a:avLst/>
          </a:prstGeom>
          <a:noFill/>
        </p:spPr>
        <p:txBody>
          <a:bodyPr anchor="ct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Gill Sans MT" panose="020B0502020104020203" pitchFamily="34" charset="0"/>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kern="0" dirty="0"/>
              <a:t>C-Warp/Kernel</a:t>
            </a:r>
            <a:r>
              <a:rPr kumimoji="1" lang="zh-CN" altLang="en-US" b="1" kern="0" dirty="0"/>
              <a:t> 协作控制模式</a:t>
            </a:r>
          </a:p>
        </p:txBody>
      </p:sp>
      <p:sp>
        <p:nvSpPr>
          <p:cNvPr id="12" name="矩形 11">
            <a:extLst>
              <a:ext uri="{FF2B5EF4-FFF2-40B4-BE49-F238E27FC236}">
                <a16:creationId xmlns:a16="http://schemas.microsoft.com/office/drawing/2014/main" id="{86F68323-2622-E24F-8BCB-31A5BBB8BB01}"/>
              </a:ext>
            </a:extLst>
          </p:cNvPr>
          <p:cNvSpPr/>
          <p:nvPr/>
        </p:nvSpPr>
        <p:spPr>
          <a:xfrm>
            <a:off x="5725028" y="6027730"/>
            <a:ext cx="6142131" cy="369332"/>
          </a:xfrm>
          <a:prstGeom prst="rect">
            <a:avLst/>
          </a:prstGeom>
        </p:spPr>
        <p:txBody>
          <a:bodyPr wrap="none">
            <a:spAutoFit/>
          </a:bodyPr>
          <a:lstStyle/>
          <a:p>
            <a:r>
              <a:rPr lang="zh-CN" altLang="en-US" dirty="0">
                <a:solidFill>
                  <a:srgbClr val="05CCEC"/>
                </a:solidFill>
                <a:latin typeface="Gill Sans MT" panose="020B0502020104020203" pitchFamily="34" charset="0"/>
                <a:ea typeface="Microsoft YaHei" panose="020B0503020204020204" pitchFamily="34" charset="-122"/>
              </a:rPr>
              <a:t>通过</a:t>
            </a:r>
            <a:r>
              <a:rPr lang="en-US" altLang="zh-CN" dirty="0">
                <a:solidFill>
                  <a:srgbClr val="05CCEC"/>
                </a:solidFill>
                <a:latin typeface="Gill Sans MT" panose="020B0502020104020203" pitchFamily="34" charset="0"/>
                <a:ea typeface="Microsoft YaHei" panose="020B0503020204020204" pitchFamily="34" charset="-122"/>
              </a:rPr>
              <a:t>Register File</a:t>
            </a:r>
            <a:r>
              <a:rPr lang="zh-CN" altLang="en-US" dirty="0">
                <a:solidFill>
                  <a:srgbClr val="05CCEC"/>
                </a:solidFill>
                <a:latin typeface="Gill Sans MT" panose="020B0502020104020203" pitchFamily="34" charset="0"/>
                <a:ea typeface="Microsoft YaHei" panose="020B0503020204020204" pitchFamily="34" charset="-122"/>
              </a:rPr>
              <a:t>来直接传递数据，也就减少了数据的搬移</a:t>
            </a:r>
          </a:p>
        </p:txBody>
      </p:sp>
    </p:spTree>
    <p:extLst>
      <p:ext uri="{BB962C8B-B14F-4D97-AF65-F5344CB8AC3E}">
        <p14:creationId xmlns:p14="http://schemas.microsoft.com/office/powerpoint/2010/main" val="91101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69E94-11FA-5342-A923-4405F7D30139}"/>
              </a:ext>
            </a:extLst>
          </p:cNvPr>
          <p:cNvSpPr>
            <a:spLocks noGrp="1"/>
          </p:cNvSpPr>
          <p:nvPr>
            <p:ph type="title"/>
          </p:nvPr>
        </p:nvSpPr>
        <p:spPr>
          <a:xfrm>
            <a:off x="623636" y="679570"/>
            <a:ext cx="10963473" cy="589190"/>
          </a:xfrm>
          <a:prstGeom prst="rect">
            <a:avLst/>
          </a:prstGeom>
        </p:spPr>
        <p:txBody>
          <a:bodyPr/>
          <a:lstStyle/>
          <a:p>
            <a:r>
              <a:rPr lang="en-US" altLang="zh-CN" dirty="0"/>
              <a:t>NUMA/UMA</a:t>
            </a:r>
            <a:r>
              <a:rPr lang="zh-CN" altLang="en-US" dirty="0"/>
              <a:t> 访存机制</a:t>
            </a:r>
            <a:endParaRPr kumimoji="1" lang="zh-CN" altLang="en-US" dirty="0"/>
          </a:p>
        </p:txBody>
      </p:sp>
      <p:sp>
        <p:nvSpPr>
          <p:cNvPr id="4" name="内容占位符 2">
            <a:extLst>
              <a:ext uri="{FF2B5EF4-FFF2-40B4-BE49-F238E27FC236}">
                <a16:creationId xmlns:a16="http://schemas.microsoft.com/office/drawing/2014/main" id="{89BA7B15-F1E6-0941-A324-5500C45F53AB}"/>
              </a:ext>
            </a:extLst>
          </p:cNvPr>
          <p:cNvSpPr>
            <a:spLocks noGrp="1"/>
          </p:cNvSpPr>
          <p:nvPr>
            <p:ph sz="half" idx="1"/>
          </p:nvPr>
        </p:nvSpPr>
        <p:spPr>
          <a:xfrm>
            <a:off x="6134393" y="5013176"/>
            <a:ext cx="5272704" cy="1152128"/>
          </a:xfrm>
        </p:spPr>
        <p:txBody>
          <a:bodyPr anchor="ctr"/>
          <a:lstStyle/>
          <a:p>
            <a:r>
              <a:rPr kumimoji="1" lang="zh-CN" altLang="en-US" sz="1800" dirty="0"/>
              <a:t>权重数据由</a:t>
            </a:r>
            <a:r>
              <a:rPr kumimoji="1" lang="en-US" altLang="zh-CN" sz="1800" dirty="0"/>
              <a:t>SPC</a:t>
            </a:r>
            <a:r>
              <a:rPr kumimoji="1" lang="zh-CN" altLang="en-US" sz="1800" dirty="0"/>
              <a:t>共享</a:t>
            </a:r>
            <a:endParaRPr kumimoji="1" lang="en-US" altLang="zh-CN" sz="1800" dirty="0"/>
          </a:p>
          <a:p>
            <a:r>
              <a:rPr kumimoji="1" lang="en-US" altLang="zh-CN" sz="1800" dirty="0" err="1"/>
              <a:t>DoC</a:t>
            </a:r>
            <a:r>
              <a:rPr kumimoji="1" lang="zh-CN" altLang="en-US" sz="1800" dirty="0"/>
              <a:t>多播加速权重数据读取，减号搬运</a:t>
            </a:r>
          </a:p>
        </p:txBody>
      </p:sp>
      <p:sp>
        <p:nvSpPr>
          <p:cNvPr id="6" name="内容占位符 2">
            <a:extLst>
              <a:ext uri="{FF2B5EF4-FFF2-40B4-BE49-F238E27FC236}">
                <a16:creationId xmlns:a16="http://schemas.microsoft.com/office/drawing/2014/main" id="{6499D033-36F3-B048-94A2-B81B0AA16EFC}"/>
              </a:ext>
            </a:extLst>
          </p:cNvPr>
          <p:cNvSpPr txBox="1">
            <a:spLocks/>
          </p:cNvSpPr>
          <p:nvPr/>
        </p:nvSpPr>
        <p:spPr>
          <a:xfrm>
            <a:off x="6134393" y="2168860"/>
            <a:ext cx="5272704" cy="180020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sz="1800" dirty="0"/>
              <a:t>激活函数具有局部性，由</a:t>
            </a:r>
            <a:r>
              <a:rPr kumimoji="1" lang="en-US" altLang="zh-CN" sz="1800" dirty="0"/>
              <a:t>SPC</a:t>
            </a:r>
            <a:r>
              <a:rPr kumimoji="1" lang="zh-CN" altLang="en-US" sz="1800" dirty="0"/>
              <a:t>本地缓存读取，提升访问带宽</a:t>
            </a:r>
            <a:endParaRPr kumimoji="1" lang="en-US" altLang="zh-CN" sz="1800" dirty="0"/>
          </a:p>
          <a:p>
            <a:r>
              <a:rPr kumimoji="1" lang="zh-CN" altLang="en-US" sz="1800" dirty="0"/>
              <a:t>通过高带宽实现局部数据读取，减少 </a:t>
            </a:r>
            <a:r>
              <a:rPr kumimoji="1" lang="en-US" altLang="zh-CN" sz="1800" dirty="0"/>
              <a:t>Memory</a:t>
            </a:r>
            <a:r>
              <a:rPr kumimoji="1" lang="zh-CN" altLang="en-US" sz="1800" dirty="0"/>
              <a:t> </a:t>
            </a:r>
            <a:r>
              <a:rPr kumimoji="1" lang="en-US" altLang="zh-CN" sz="1800" dirty="0"/>
              <a:t>Bound</a:t>
            </a:r>
            <a:endParaRPr kumimoji="1" lang="zh-CN" altLang="en-US" sz="1800" dirty="0"/>
          </a:p>
        </p:txBody>
      </p:sp>
      <p:sp>
        <p:nvSpPr>
          <p:cNvPr id="7" name="内容占位符 2">
            <a:extLst>
              <a:ext uri="{FF2B5EF4-FFF2-40B4-BE49-F238E27FC236}">
                <a16:creationId xmlns:a16="http://schemas.microsoft.com/office/drawing/2014/main" id="{B04DE77D-7D10-8C4C-9C74-F4C4036DDF67}"/>
              </a:ext>
            </a:extLst>
          </p:cNvPr>
          <p:cNvSpPr txBox="1">
            <a:spLocks/>
          </p:cNvSpPr>
          <p:nvPr/>
        </p:nvSpPr>
        <p:spPr>
          <a:xfrm>
            <a:off x="6134393" y="1484784"/>
            <a:ext cx="5148564" cy="662788"/>
          </a:xfrm>
          <a:prstGeom prst="rect">
            <a:avLst/>
          </a:prstGeom>
          <a:solidFill>
            <a:srgbClr val="D9D9D9">
              <a:alpha val="20000"/>
            </a:srgbClr>
          </a:solidFill>
          <a:ln w="19050">
            <a:solidFill>
              <a:schemeClr val="bg1">
                <a:lumMod val="85000"/>
              </a:schemeClr>
            </a:solidFill>
          </a:ln>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Futura Medium" panose="020B0602020204020303" pitchFamily="34" charset="-79"/>
                <a:cs typeface="Futura Medium" panose="020B0602020204020303" pitchFamily="34" charset="-79"/>
              </a:rPr>
              <a:t>NUMA</a:t>
            </a:r>
            <a:endParaRPr kumimoji="1" lang="zh-CN" altLang="en-US" b="1" dirty="0">
              <a:latin typeface="Futura Medium" panose="020B0602020204020303" pitchFamily="34" charset="-79"/>
              <a:cs typeface="Futura Medium" panose="020B0602020204020303" pitchFamily="34" charset="-79"/>
            </a:endParaRPr>
          </a:p>
        </p:txBody>
      </p:sp>
      <p:sp>
        <p:nvSpPr>
          <p:cNvPr id="8" name="内容占位符 2">
            <a:extLst>
              <a:ext uri="{FF2B5EF4-FFF2-40B4-BE49-F238E27FC236}">
                <a16:creationId xmlns:a16="http://schemas.microsoft.com/office/drawing/2014/main" id="{A50C514B-5C0E-4543-9225-49CB4D4B1F63}"/>
              </a:ext>
            </a:extLst>
          </p:cNvPr>
          <p:cNvSpPr txBox="1">
            <a:spLocks/>
          </p:cNvSpPr>
          <p:nvPr/>
        </p:nvSpPr>
        <p:spPr>
          <a:xfrm>
            <a:off x="6134393" y="4293096"/>
            <a:ext cx="5148564" cy="662788"/>
          </a:xfrm>
          <a:prstGeom prst="rect">
            <a:avLst/>
          </a:prstGeom>
          <a:solidFill>
            <a:srgbClr val="D9D9D9">
              <a:alpha val="20000"/>
            </a:srgbClr>
          </a:solidFill>
          <a:ln w="19050">
            <a:solidFill>
              <a:schemeClr val="bg1">
                <a:lumMod val="85000"/>
              </a:schemeClr>
            </a:solidFill>
          </a:ln>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Futura Medium" panose="020B0602020204020303" pitchFamily="34" charset="-79"/>
                <a:cs typeface="Futura Medium" panose="020B0602020204020303" pitchFamily="34" charset="-79"/>
              </a:rPr>
              <a:t>UMA</a:t>
            </a:r>
            <a:endParaRPr kumimoji="1" lang="zh-CN" altLang="en-US" b="1" dirty="0">
              <a:latin typeface="Futura Medium" panose="020B0602020204020303" pitchFamily="34" charset="-79"/>
              <a:cs typeface="Futura Medium" panose="020B0602020204020303" pitchFamily="34" charset="-79"/>
            </a:endParaRPr>
          </a:p>
        </p:txBody>
      </p:sp>
      <p:pic>
        <p:nvPicPr>
          <p:cNvPr id="9" name="图片 8">
            <a:extLst>
              <a:ext uri="{FF2B5EF4-FFF2-40B4-BE49-F238E27FC236}">
                <a16:creationId xmlns:a16="http://schemas.microsoft.com/office/drawing/2014/main" id="{7706DAF1-8E36-9243-89F5-EF2EA84328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3977" y="1694211"/>
            <a:ext cx="4220041" cy="1890390"/>
          </a:xfrm>
          <a:prstGeom prst="rect">
            <a:avLst/>
          </a:prstGeom>
        </p:spPr>
      </p:pic>
      <p:pic>
        <p:nvPicPr>
          <p:cNvPr id="11" name="图片 10">
            <a:extLst>
              <a:ext uri="{FF2B5EF4-FFF2-40B4-BE49-F238E27FC236}">
                <a16:creationId xmlns:a16="http://schemas.microsoft.com/office/drawing/2014/main" id="{B238BA43-8D8E-DD4B-992E-67D5614CBC8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666" y="4218594"/>
            <a:ext cx="4188664" cy="1859014"/>
          </a:xfrm>
          <a:prstGeom prst="rect">
            <a:avLst/>
          </a:prstGeom>
        </p:spPr>
      </p:pic>
    </p:spTree>
    <p:extLst>
      <p:ext uri="{BB962C8B-B14F-4D97-AF65-F5344CB8AC3E}">
        <p14:creationId xmlns:p14="http://schemas.microsoft.com/office/powerpoint/2010/main" val="621306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259BA-60CF-FC4B-8CE8-EA6A914B2592}"/>
              </a:ext>
            </a:extLst>
          </p:cNvPr>
          <p:cNvSpPr>
            <a:spLocks noGrp="1"/>
          </p:cNvSpPr>
          <p:nvPr>
            <p:ph type="title"/>
          </p:nvPr>
        </p:nvSpPr>
        <p:spPr>
          <a:xfrm>
            <a:off x="623636" y="679570"/>
            <a:ext cx="10963473" cy="589190"/>
          </a:xfrm>
          <a:prstGeom prst="rect">
            <a:avLst/>
          </a:prstGeom>
        </p:spPr>
        <p:txBody>
          <a:bodyPr/>
          <a:lstStyle/>
          <a:p>
            <a:r>
              <a:rPr kumimoji="1" lang="zh-CN" altLang="en-US" dirty="0"/>
              <a:t>数据格式</a:t>
            </a:r>
          </a:p>
        </p:txBody>
      </p:sp>
      <p:sp>
        <p:nvSpPr>
          <p:cNvPr id="4" name="内容占位符 3">
            <a:extLst>
              <a:ext uri="{FF2B5EF4-FFF2-40B4-BE49-F238E27FC236}">
                <a16:creationId xmlns:a16="http://schemas.microsoft.com/office/drawing/2014/main" id="{69DB7CCF-D2C6-304F-8F88-2FE302EE54B2}"/>
              </a:ext>
            </a:extLst>
          </p:cNvPr>
          <p:cNvSpPr>
            <a:spLocks noGrp="1"/>
          </p:cNvSpPr>
          <p:nvPr>
            <p:ph sz="half" idx="10"/>
          </p:nvPr>
        </p:nvSpPr>
        <p:spPr>
          <a:xfrm>
            <a:off x="5954365" y="1495552"/>
            <a:ext cx="5933339" cy="4525736"/>
          </a:xfrm>
        </p:spPr>
        <p:txBody>
          <a:bodyPr anchor="ctr"/>
          <a:lstStyle/>
          <a:p>
            <a:pPr marL="355600" lvl="1" indent="-309563">
              <a:buFont typeface="Arial" panose="020B0604020202020204" pitchFamily="34" charset="0"/>
              <a:buChar char="•"/>
            </a:pPr>
            <a:r>
              <a:rPr kumimoji="1" lang="en-US" altLang="zh-CN" sz="2000" dirty="0"/>
              <a:t>E8M15</a:t>
            </a:r>
            <a:r>
              <a:rPr kumimoji="1" lang="zh-CN" altLang="en-US" sz="2000" dirty="0"/>
              <a:t>：指数位与</a:t>
            </a:r>
            <a:r>
              <a:rPr kumimoji="1" lang="en-US" altLang="zh-CN" sz="2000" dirty="0"/>
              <a:t>FP32</a:t>
            </a:r>
            <a:r>
              <a:rPr kumimoji="1" lang="zh-CN" altLang="en-US" sz="2000" dirty="0"/>
              <a:t>形同，位数比</a:t>
            </a:r>
            <a:r>
              <a:rPr kumimoji="1" lang="en-US" altLang="zh-CN" sz="2000" dirty="0"/>
              <a:t>TF32</a:t>
            </a:r>
            <a:r>
              <a:rPr kumimoji="1" lang="zh-CN" altLang="en-US" sz="2000" dirty="0"/>
              <a:t>多</a:t>
            </a:r>
            <a:r>
              <a:rPr kumimoji="1" lang="en-US" altLang="zh-CN" sz="2000" dirty="0"/>
              <a:t>5</a:t>
            </a:r>
            <a:r>
              <a:rPr kumimoji="1" lang="zh-CN" altLang="en-US" sz="2000" dirty="0"/>
              <a:t>位</a:t>
            </a:r>
            <a:endParaRPr kumimoji="1" lang="en-US" altLang="zh-CN" sz="2000" dirty="0"/>
          </a:p>
          <a:p>
            <a:pPr marL="355600" lvl="1" indent="-309563">
              <a:buFont typeface="Arial" panose="020B0604020202020204" pitchFamily="34" charset="0"/>
              <a:buChar char="•"/>
            </a:pPr>
            <a:r>
              <a:rPr kumimoji="1" lang="zh-CN" altLang="en-US" sz="2000" dirty="0"/>
              <a:t>相比 </a:t>
            </a:r>
            <a:r>
              <a:rPr kumimoji="1" lang="en-US" altLang="zh-CN" sz="2000" dirty="0"/>
              <a:t>TF32</a:t>
            </a:r>
            <a:r>
              <a:rPr kumimoji="1" lang="zh-CN" altLang="en-US" sz="2000" dirty="0"/>
              <a:t> 拥有更高数据精度</a:t>
            </a:r>
            <a:endParaRPr kumimoji="1" lang="en-US" altLang="zh-CN" sz="2000" dirty="0"/>
          </a:p>
          <a:p>
            <a:pPr marL="355600" lvl="1" indent="-309563">
              <a:buFont typeface="Arial" panose="020B0604020202020204" pitchFamily="34" charset="0"/>
              <a:buChar char="•"/>
            </a:pPr>
            <a:r>
              <a:rPr kumimoji="1" lang="zh-CN" altLang="en-US" sz="2000" dirty="0"/>
              <a:t>相比</a:t>
            </a:r>
            <a:r>
              <a:rPr kumimoji="1" lang="en-US" altLang="zh-CN" sz="2000" dirty="0"/>
              <a:t>V100</a:t>
            </a:r>
            <a:r>
              <a:rPr kumimoji="1" lang="zh-CN" altLang="en-US" sz="2000" dirty="0"/>
              <a:t> </a:t>
            </a:r>
            <a:r>
              <a:rPr kumimoji="1" lang="en-US" altLang="zh-CN" sz="2000" dirty="0"/>
              <a:t>TF32</a:t>
            </a:r>
            <a:r>
              <a:rPr kumimoji="1" lang="zh-CN" altLang="en-US" sz="2000" dirty="0"/>
              <a:t> 有更高吞吐</a:t>
            </a:r>
            <a:endParaRPr kumimoji="1" lang="en-US" altLang="zh-CN" sz="2000" dirty="0"/>
          </a:p>
          <a:p>
            <a:pPr marL="355600" lvl="1" indent="-309563">
              <a:buFont typeface="Arial" panose="020B0604020202020204" pitchFamily="34" charset="0"/>
              <a:buChar char="•"/>
            </a:pPr>
            <a:r>
              <a:rPr kumimoji="1" lang="zh-CN" altLang="en-US" sz="2000" dirty="0"/>
              <a:t>软件系统自动切换数据格式</a:t>
            </a:r>
            <a:endParaRPr kumimoji="1" lang="en-US" altLang="zh-CN" sz="2000" dirty="0"/>
          </a:p>
          <a:p>
            <a:pPr marL="355600" lvl="1" indent="-309563">
              <a:buFont typeface="Arial" panose="020B0604020202020204" pitchFamily="34" charset="0"/>
              <a:buChar char="•"/>
            </a:pPr>
            <a:r>
              <a:rPr kumimoji="1" lang="zh-CN" altLang="en-US" sz="2000" dirty="0"/>
              <a:t>满足更多 </a:t>
            </a:r>
            <a:r>
              <a:rPr kumimoji="1" lang="en-US" altLang="zh-CN" sz="2000" dirty="0"/>
              <a:t>AI</a:t>
            </a:r>
            <a:r>
              <a:rPr kumimoji="1" lang="zh-CN" altLang="en-US" sz="2000" dirty="0"/>
              <a:t> 训练场景</a:t>
            </a:r>
          </a:p>
        </p:txBody>
      </p:sp>
      <p:pic>
        <p:nvPicPr>
          <p:cNvPr id="9" name="图片 8">
            <a:extLst>
              <a:ext uri="{FF2B5EF4-FFF2-40B4-BE49-F238E27FC236}">
                <a16:creationId xmlns:a16="http://schemas.microsoft.com/office/drawing/2014/main" id="{D21CC316-0311-6E48-B8EA-9D19E7C00A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1757" y="2068849"/>
            <a:ext cx="5040560" cy="3520391"/>
          </a:xfrm>
          <a:prstGeom prst="rect">
            <a:avLst/>
          </a:prstGeom>
        </p:spPr>
      </p:pic>
    </p:spTree>
    <p:extLst>
      <p:ext uri="{BB962C8B-B14F-4D97-AF65-F5344CB8AC3E}">
        <p14:creationId xmlns:p14="http://schemas.microsoft.com/office/powerpoint/2010/main" val="232788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5.</a:t>
            </a:r>
            <a:r>
              <a:rPr lang="zh-CN" altLang="en-US" sz="9600" b="1" dirty="0">
                <a:latin typeface="Gill Sans MT" panose="020B0502020104020203" pitchFamily="34" charset="0"/>
                <a:ea typeface="Microsoft YaHei" panose="020B0503020204020204" pitchFamily="34" charset="-122"/>
              </a:rPr>
              <a:t> 对壁仞的思考</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72303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6BB0B36-82D7-154D-A214-ACF3C95AF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对格式的思考</a:t>
            </a:r>
          </a:p>
        </p:txBody>
      </p:sp>
      <p:sp>
        <p:nvSpPr>
          <p:cNvPr id="6" name="内容占位符 5">
            <a:extLst>
              <a:ext uri="{FF2B5EF4-FFF2-40B4-BE49-F238E27FC236}">
                <a16:creationId xmlns:a16="http://schemas.microsoft.com/office/drawing/2014/main" id="{426D7952-ADA2-1A4B-B892-06C595924555}"/>
              </a:ext>
            </a:extLst>
          </p:cNvPr>
          <p:cNvSpPr>
            <a:spLocks noGrp="1"/>
          </p:cNvSpPr>
          <p:nvPr>
            <p:ph sz="half" idx="1"/>
          </p:nvPr>
        </p:nvSpPr>
        <p:spPr/>
        <p:txBody>
          <a:bodyPr/>
          <a:lstStyle/>
          <a:p>
            <a:r>
              <a:rPr lang="zh-CN" altLang="en-US" sz="1800" b="1" dirty="0">
                <a:ea typeface="Microsoft YaHei" panose="020B0503020204020204" pitchFamily="34" charset="-122"/>
              </a:rPr>
              <a:t>数据格式：</a:t>
            </a:r>
            <a:r>
              <a:rPr lang="zh-CN" altLang="en-US" sz="1800" dirty="0">
                <a:ea typeface="Microsoft YaHei" panose="020B0503020204020204" pitchFamily="34" charset="-122"/>
              </a:rPr>
              <a:t>目前峰值算力主要来源是 </a:t>
            </a:r>
            <a:r>
              <a:rPr lang="en-US" altLang="zh-CN" sz="1800" dirty="0">
                <a:ea typeface="Microsoft YaHei" panose="020B0503020204020204" pitchFamily="34" charset="-122"/>
              </a:rPr>
              <a:t>1024 TFLOPS @ BF16</a:t>
            </a:r>
            <a:r>
              <a:rPr lang="zh-CN" altLang="en-US" sz="1800" dirty="0">
                <a:ea typeface="Microsoft YaHei" panose="020B0503020204020204" pitchFamily="34" charset="-122"/>
              </a:rPr>
              <a:t> </a:t>
            </a:r>
            <a:r>
              <a:rPr lang="en-US" altLang="zh-CN" sz="1800" dirty="0">
                <a:ea typeface="Microsoft YaHei" panose="020B0503020204020204" pitchFamily="34" charset="-122"/>
              </a:rPr>
              <a:t>&amp;</a:t>
            </a:r>
            <a:r>
              <a:rPr lang="zh-CN" altLang="en-US" sz="1800" dirty="0">
                <a:ea typeface="Microsoft YaHei" panose="020B0503020204020204" pitchFamily="34" charset="-122"/>
              </a:rPr>
              <a:t> </a:t>
            </a:r>
            <a:r>
              <a:rPr lang="en-US" altLang="zh-CN" sz="1800" dirty="0">
                <a:ea typeface="Microsoft YaHei" panose="020B0503020204020204" pitchFamily="34" charset="-122"/>
              </a:rPr>
              <a:t>512 TFLOPS @ TF32+</a:t>
            </a:r>
            <a:r>
              <a:rPr lang="zh-CN" altLang="en-US" sz="1800" dirty="0">
                <a:ea typeface="Microsoft YaHei" panose="020B0503020204020204" pitchFamily="34" charset="-122"/>
              </a:rPr>
              <a:t>，跟主流计算芯片 </a:t>
            </a:r>
            <a:r>
              <a:rPr lang="en-US" altLang="zh-CN" sz="1800" dirty="0">
                <a:ea typeface="Microsoft YaHei" panose="020B0503020204020204" pitchFamily="34" charset="-122"/>
              </a:rPr>
              <a:t>FP16</a:t>
            </a:r>
            <a:r>
              <a:rPr lang="zh-CN" altLang="en-US" sz="1800" dirty="0">
                <a:ea typeface="Microsoft YaHei" panose="020B0503020204020204" pitchFamily="34" charset="-122"/>
              </a:rPr>
              <a:t> </a:t>
            </a:r>
            <a:r>
              <a:rPr lang="en-US" altLang="zh-CN" sz="1800" dirty="0">
                <a:ea typeface="Microsoft YaHei" panose="020B0503020204020204" pitchFamily="34" charset="-122"/>
              </a:rPr>
              <a:t>&amp;</a:t>
            </a:r>
            <a:r>
              <a:rPr lang="zh-CN" altLang="en-US" sz="1800" dirty="0">
                <a:ea typeface="Microsoft YaHei" panose="020B0503020204020204" pitchFamily="34" charset="-122"/>
              </a:rPr>
              <a:t> </a:t>
            </a:r>
            <a:r>
              <a:rPr lang="en-US" altLang="zh-CN" sz="1800" dirty="0">
                <a:ea typeface="Microsoft YaHei" panose="020B0503020204020204" pitchFamily="34" charset="-122"/>
              </a:rPr>
              <a:t>FP32</a:t>
            </a:r>
            <a:r>
              <a:rPr lang="zh-CN" altLang="en-US" sz="1800" dirty="0">
                <a:ea typeface="Microsoft YaHei" panose="020B0503020204020204" pitchFamily="34" charset="-122"/>
              </a:rPr>
              <a:t> 数据格式不完全一致，对部分模型需要重新预训练或者二次训练，算力的增长与成本的增加如何平衡？</a:t>
            </a:r>
            <a:endParaRPr lang="en-US" altLang="zh-CN" sz="1800" dirty="0">
              <a:ea typeface="Microsoft YaHei" panose="020B0503020204020204" pitchFamily="34" charset="-122"/>
            </a:endParaRPr>
          </a:p>
        </p:txBody>
      </p:sp>
    </p:spTree>
    <p:extLst>
      <p:ext uri="{BB962C8B-B14F-4D97-AF65-F5344CB8AC3E}">
        <p14:creationId xmlns:p14="http://schemas.microsoft.com/office/powerpoint/2010/main" val="158905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对计算的思考</a:t>
            </a:r>
          </a:p>
        </p:txBody>
      </p:sp>
      <p:sp>
        <p:nvSpPr>
          <p:cNvPr id="6" name="内容占位符 5">
            <a:extLst>
              <a:ext uri="{FF2B5EF4-FFF2-40B4-BE49-F238E27FC236}">
                <a16:creationId xmlns:a16="http://schemas.microsoft.com/office/drawing/2014/main" id="{426D7952-ADA2-1A4B-B892-06C595924555}"/>
              </a:ext>
            </a:extLst>
          </p:cNvPr>
          <p:cNvSpPr>
            <a:spLocks noGrp="1"/>
          </p:cNvSpPr>
          <p:nvPr>
            <p:ph sz="half" idx="1"/>
          </p:nvPr>
        </p:nvSpPr>
        <p:spPr>
          <a:xfrm>
            <a:off x="623635" y="1412776"/>
            <a:ext cx="10963473" cy="2160240"/>
          </a:xfrm>
        </p:spPr>
        <p:txBody>
          <a:bodyPr/>
          <a:lstStyle/>
          <a:p>
            <a:r>
              <a:rPr lang="zh-CN" altLang="en-US" sz="1800" b="1" dirty="0"/>
              <a:t>通用计算：</a:t>
            </a:r>
            <a:r>
              <a:rPr lang="zh-CN" altLang="en-US" sz="1800" dirty="0"/>
              <a:t>通用计算能力是任何一款 </a:t>
            </a:r>
            <a:r>
              <a:rPr lang="en-US" altLang="zh-CN" sz="1800" dirty="0"/>
              <a:t>GPU</a:t>
            </a:r>
            <a:r>
              <a:rPr lang="zh-CN" altLang="en-US" sz="1800" dirty="0"/>
              <a:t> 芯片的根本，目前的测评过于强调 </a:t>
            </a:r>
            <a:r>
              <a:rPr lang="en-US" altLang="zh-CN" sz="1800" dirty="0"/>
              <a:t>AI</a:t>
            </a:r>
            <a:r>
              <a:rPr lang="zh-CN" altLang="en-US" sz="1800" dirty="0"/>
              <a:t> 能力，针对通用计算、</a:t>
            </a:r>
            <a:r>
              <a:rPr lang="en-US" altLang="zh-CN" sz="1800" dirty="0"/>
              <a:t>HPC</a:t>
            </a:r>
            <a:r>
              <a:rPr lang="zh-CN" altLang="en-US" sz="1800" dirty="0"/>
              <a:t>、科学计算等通用计算场景的软件兼容性、性能会呈现什么样的形式？</a:t>
            </a:r>
            <a:endParaRPr lang="en-US" altLang="zh-CN" sz="1800" dirty="0"/>
          </a:p>
          <a:p>
            <a:r>
              <a:rPr lang="zh-CN" altLang="en-US" sz="1800" b="1" dirty="0"/>
              <a:t>计算密集度：</a:t>
            </a:r>
            <a:r>
              <a:rPr lang="zh-CN" altLang="en-US" sz="1800" dirty="0"/>
              <a:t>对</a:t>
            </a:r>
            <a:r>
              <a:rPr lang="en-US" altLang="zh-CN" sz="1800" dirty="0"/>
              <a:t>AI</a:t>
            </a:r>
            <a:r>
              <a:rPr lang="zh-CN" altLang="en-US" sz="1800" dirty="0"/>
              <a:t>计算进行流处理器优化，芯片电路面积上，会牺牲通用计算能力来换取 </a:t>
            </a:r>
            <a:r>
              <a:rPr lang="en-US" altLang="zh-CN" sz="1800" dirty="0"/>
              <a:t>AI</a:t>
            </a:r>
            <a:r>
              <a:rPr lang="zh-CN" altLang="en-US" sz="1800" dirty="0"/>
              <a:t> 计算峰值。最终会不会沦为类</a:t>
            </a:r>
            <a:r>
              <a:rPr lang="en-US" altLang="zh-CN" sz="1800" dirty="0"/>
              <a:t>GPU</a:t>
            </a:r>
            <a:r>
              <a:rPr lang="zh-CN" altLang="en-US" sz="1800" dirty="0"/>
              <a:t>架构下</a:t>
            </a:r>
            <a:r>
              <a:rPr lang="en-US" altLang="zh-CN" sz="1800" dirty="0"/>
              <a:t>AI</a:t>
            </a:r>
            <a:r>
              <a:rPr lang="zh-CN" altLang="en-US" sz="1800" dirty="0"/>
              <a:t>芯片？</a:t>
            </a:r>
            <a:endParaRPr lang="en-US" altLang="zh-CN" sz="1800" dirty="0"/>
          </a:p>
        </p:txBody>
      </p:sp>
      <p:pic>
        <p:nvPicPr>
          <p:cNvPr id="7" name="图片 6">
            <a:extLst>
              <a:ext uri="{FF2B5EF4-FFF2-40B4-BE49-F238E27FC236}">
                <a16:creationId xmlns:a16="http://schemas.microsoft.com/office/drawing/2014/main" id="{B6BB0B36-82D7-154D-A214-ACF3C95AF0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pic>
        <p:nvPicPr>
          <p:cNvPr id="10" name="图片 9">
            <a:extLst>
              <a:ext uri="{FF2B5EF4-FFF2-40B4-BE49-F238E27FC236}">
                <a16:creationId xmlns:a16="http://schemas.microsoft.com/office/drawing/2014/main" id="{1FCEB62C-1A14-654D-B9E3-B093545507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37942" y="3645006"/>
            <a:ext cx="4248472" cy="2694399"/>
          </a:xfrm>
          <a:prstGeom prst="rect">
            <a:avLst/>
          </a:prstGeom>
        </p:spPr>
      </p:pic>
    </p:spTree>
    <p:extLst>
      <p:ext uri="{BB962C8B-B14F-4D97-AF65-F5344CB8AC3E}">
        <p14:creationId xmlns:p14="http://schemas.microsoft.com/office/powerpoint/2010/main" val="1759911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对利用率的思考</a:t>
            </a:r>
          </a:p>
        </p:txBody>
      </p:sp>
      <p:grpSp>
        <p:nvGrpSpPr>
          <p:cNvPr id="30" name="组合 29">
            <a:extLst>
              <a:ext uri="{FF2B5EF4-FFF2-40B4-BE49-F238E27FC236}">
                <a16:creationId xmlns:a16="http://schemas.microsoft.com/office/drawing/2014/main" id="{F14538A0-C453-7345-9ECD-7D6D351258EF}"/>
              </a:ext>
            </a:extLst>
          </p:cNvPr>
          <p:cNvGrpSpPr/>
          <p:nvPr/>
        </p:nvGrpSpPr>
        <p:grpSpPr>
          <a:xfrm>
            <a:off x="932934" y="1340768"/>
            <a:ext cx="10278015" cy="5190486"/>
            <a:chOff x="875539" y="471282"/>
            <a:chExt cx="8859450" cy="5679660"/>
          </a:xfrm>
        </p:grpSpPr>
        <p:grpSp>
          <p:nvGrpSpPr>
            <p:cNvPr id="9" name="组合 8">
              <a:extLst>
                <a:ext uri="{FF2B5EF4-FFF2-40B4-BE49-F238E27FC236}">
                  <a16:creationId xmlns:a16="http://schemas.microsoft.com/office/drawing/2014/main" id="{7DFFF019-BAF4-CC47-A75C-06AE20389AA8}"/>
                </a:ext>
              </a:extLst>
            </p:cNvPr>
            <p:cNvGrpSpPr/>
            <p:nvPr/>
          </p:nvGrpSpPr>
          <p:grpSpPr>
            <a:xfrm>
              <a:off x="2286112" y="2830121"/>
              <a:ext cx="4166943" cy="2759119"/>
              <a:chOff x="1878196" y="3118153"/>
              <a:chExt cx="4166943" cy="2759119"/>
            </a:xfrm>
          </p:grpSpPr>
          <p:sp>
            <p:nvSpPr>
              <p:cNvPr id="10" name="矩形 9">
                <a:extLst>
                  <a:ext uri="{FF2B5EF4-FFF2-40B4-BE49-F238E27FC236}">
                    <a16:creationId xmlns:a16="http://schemas.microsoft.com/office/drawing/2014/main" id="{40CE520C-6991-0D40-9A19-CB60246F947E}"/>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b="1" i="0" u="none" strike="noStrike" cap="none" normalizeH="0" baseline="0">
                  <a:ln>
                    <a:noFill/>
                  </a:ln>
                  <a:solidFill>
                    <a:schemeClr val="tx1"/>
                  </a:solidFill>
                  <a:effectLst/>
                  <a:latin typeface="Arial" charset="0"/>
                  <a:ea typeface="SimSun" pitchFamily="2" charset="-122"/>
                </a:endParaRPr>
              </a:p>
            </p:txBody>
          </p:sp>
          <p:sp>
            <p:nvSpPr>
              <p:cNvPr id="11" name="三角形 10">
                <a:extLst>
                  <a:ext uri="{FF2B5EF4-FFF2-40B4-BE49-F238E27FC236}">
                    <a16:creationId xmlns:a16="http://schemas.microsoft.com/office/drawing/2014/main" id="{BA6940C7-AE9E-AE4A-A31A-475F5074D24E}"/>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b="1" i="0" u="none" strike="noStrike" cap="none" normalizeH="0" baseline="0">
                  <a:ln>
                    <a:noFill/>
                  </a:ln>
                  <a:solidFill>
                    <a:schemeClr val="tx1"/>
                  </a:solidFill>
                  <a:effectLst/>
                  <a:latin typeface="Arial" charset="0"/>
                  <a:ea typeface="SimSun" pitchFamily="2" charset="-122"/>
                </a:endParaRPr>
              </a:p>
            </p:txBody>
          </p:sp>
          <p:cxnSp>
            <p:nvCxnSpPr>
              <p:cNvPr id="12" name="直线连接符 11">
                <a:extLst>
                  <a:ext uri="{FF2B5EF4-FFF2-40B4-BE49-F238E27FC236}">
                    <a16:creationId xmlns:a16="http://schemas.microsoft.com/office/drawing/2014/main" id="{37B4B7BF-5103-E345-ADBF-4DDD0EBF155F}"/>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3" name="直线连接符 12">
                <a:extLst>
                  <a:ext uri="{FF2B5EF4-FFF2-40B4-BE49-F238E27FC236}">
                    <a16:creationId xmlns:a16="http://schemas.microsoft.com/office/drawing/2014/main" id="{ECE8B8B2-C028-B340-B2A0-B4D7DE2630B8}"/>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14" name="矩形 13">
              <a:extLst>
                <a:ext uri="{FF2B5EF4-FFF2-40B4-BE49-F238E27FC236}">
                  <a16:creationId xmlns:a16="http://schemas.microsoft.com/office/drawing/2014/main" id="{B2DC29D1-34A2-B844-A218-E857FE881D94}"/>
                </a:ext>
              </a:extLst>
            </p:cNvPr>
            <p:cNvSpPr/>
            <p:nvPr/>
          </p:nvSpPr>
          <p:spPr>
            <a:xfrm>
              <a:off x="6777144" y="4883765"/>
              <a:ext cx="2957845" cy="437818"/>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15" name="矩形 14">
              <a:extLst>
                <a:ext uri="{FF2B5EF4-FFF2-40B4-BE49-F238E27FC236}">
                  <a16:creationId xmlns:a16="http://schemas.microsoft.com/office/drawing/2014/main" id="{27588BBF-094A-C649-9882-FE74CB57EFDE}"/>
                </a:ext>
              </a:extLst>
            </p:cNvPr>
            <p:cNvSpPr/>
            <p:nvPr/>
          </p:nvSpPr>
          <p:spPr>
            <a:xfrm>
              <a:off x="1542084" y="1001760"/>
              <a:ext cx="1326212" cy="437818"/>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6" name="直线箭头连接符 15">
              <a:extLst>
                <a:ext uri="{FF2B5EF4-FFF2-40B4-BE49-F238E27FC236}">
                  <a16:creationId xmlns:a16="http://schemas.microsoft.com/office/drawing/2014/main" id="{59E745D2-321C-C941-A660-E184989838D9}"/>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7" name="直线箭头连接符 16">
              <a:extLst>
                <a:ext uri="{FF2B5EF4-FFF2-40B4-BE49-F238E27FC236}">
                  <a16:creationId xmlns:a16="http://schemas.microsoft.com/office/drawing/2014/main" id="{BE695E1C-2683-2940-B97E-51B60892A939}"/>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18" name="直线连接符 17">
              <a:extLst>
                <a:ext uri="{FF2B5EF4-FFF2-40B4-BE49-F238E27FC236}">
                  <a16:creationId xmlns:a16="http://schemas.microsoft.com/office/drawing/2014/main" id="{FAA6F6CF-E44A-2B42-9162-16A586D6E05C}"/>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19" name="矩形 18">
              <a:extLst>
                <a:ext uri="{FF2B5EF4-FFF2-40B4-BE49-F238E27FC236}">
                  <a16:creationId xmlns:a16="http://schemas.microsoft.com/office/drawing/2014/main" id="{68C67A11-B4DD-4E4C-BA6F-E4D3603B14F3}"/>
                </a:ext>
              </a:extLst>
            </p:cNvPr>
            <p:cNvSpPr/>
            <p:nvPr/>
          </p:nvSpPr>
          <p:spPr>
            <a:xfrm>
              <a:off x="875539" y="2563094"/>
              <a:ext cx="1359594" cy="707244"/>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3BAB803D-C43E-6B4D-A6EF-3A2B59E1DAAE}"/>
                </a:ext>
              </a:extLst>
            </p:cNvPr>
            <p:cNvSpPr/>
            <p:nvPr/>
          </p:nvSpPr>
          <p:spPr>
            <a:xfrm>
              <a:off x="6814836" y="2668849"/>
              <a:ext cx="2858083" cy="774600"/>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p>
            <a:p>
              <a:pPr algn="ct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1" name="直线箭头连接符 20">
              <a:extLst>
                <a:ext uri="{FF2B5EF4-FFF2-40B4-BE49-F238E27FC236}">
                  <a16:creationId xmlns:a16="http://schemas.microsoft.com/office/drawing/2014/main" id="{D34FB55A-33DD-4E4C-BD49-73D9882F73D4}"/>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2" name="直线箭头连接符 21">
              <a:extLst>
                <a:ext uri="{FF2B5EF4-FFF2-40B4-BE49-F238E27FC236}">
                  <a16:creationId xmlns:a16="http://schemas.microsoft.com/office/drawing/2014/main" id="{5BA7C38F-EEC5-854E-B145-D2EB565C656F}"/>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3" name="矩形 22">
              <a:extLst>
                <a:ext uri="{FF2B5EF4-FFF2-40B4-BE49-F238E27FC236}">
                  <a16:creationId xmlns:a16="http://schemas.microsoft.com/office/drawing/2014/main" id="{95D75290-13B2-5640-AFF4-06A9BF52C6CE}"/>
                </a:ext>
              </a:extLst>
            </p:cNvPr>
            <p:cNvSpPr/>
            <p:nvPr/>
          </p:nvSpPr>
          <p:spPr>
            <a:xfrm>
              <a:off x="2487593" y="1702549"/>
              <a:ext cx="1459413" cy="707244"/>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4" name="矩形 23">
              <a:extLst>
                <a:ext uri="{FF2B5EF4-FFF2-40B4-BE49-F238E27FC236}">
                  <a16:creationId xmlns:a16="http://schemas.microsoft.com/office/drawing/2014/main" id="{F33DC07B-3552-9B42-9027-D1FC94C2CAD6}"/>
                </a:ext>
              </a:extLst>
            </p:cNvPr>
            <p:cNvSpPr/>
            <p:nvPr/>
          </p:nvSpPr>
          <p:spPr>
            <a:xfrm>
              <a:off x="4789009" y="1689162"/>
              <a:ext cx="923291" cy="707244"/>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5" name="矩形 24">
              <a:extLst>
                <a:ext uri="{FF2B5EF4-FFF2-40B4-BE49-F238E27FC236}">
                  <a16:creationId xmlns:a16="http://schemas.microsoft.com/office/drawing/2014/main" id="{62C89395-E4B2-9140-90CE-AA62A36B82B2}"/>
                </a:ext>
              </a:extLst>
            </p:cNvPr>
            <p:cNvSpPr/>
            <p:nvPr/>
          </p:nvSpPr>
          <p:spPr>
            <a:xfrm>
              <a:off x="3045223" y="3896287"/>
              <a:ext cx="1040741" cy="404139"/>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26" name="矩形 25">
              <a:extLst>
                <a:ext uri="{FF2B5EF4-FFF2-40B4-BE49-F238E27FC236}">
                  <a16:creationId xmlns:a16="http://schemas.microsoft.com/office/drawing/2014/main" id="{E1650139-20F0-3044-8442-1C070CE83FA9}"/>
                </a:ext>
              </a:extLst>
            </p:cNvPr>
            <p:cNvSpPr/>
            <p:nvPr/>
          </p:nvSpPr>
          <p:spPr>
            <a:xfrm>
              <a:off x="7299114" y="5345266"/>
              <a:ext cx="1204616" cy="437818"/>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9C269397-17E0-3645-8A8F-BD3F2866DA49}"/>
                </a:ext>
              </a:extLst>
            </p:cNvPr>
            <p:cNvSpPr/>
            <p:nvPr/>
          </p:nvSpPr>
          <p:spPr>
            <a:xfrm>
              <a:off x="1145545" y="471282"/>
              <a:ext cx="2112209" cy="437818"/>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A6E1BFFD-513D-7545-8F42-767648561D33}"/>
                </a:ext>
              </a:extLst>
            </p:cNvPr>
            <p:cNvSpPr/>
            <p:nvPr/>
          </p:nvSpPr>
          <p:spPr>
            <a:xfrm>
              <a:off x="2846292" y="5746803"/>
              <a:ext cx="877693" cy="404139"/>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29" name="直线连接符 28">
              <a:extLst>
                <a:ext uri="{FF2B5EF4-FFF2-40B4-BE49-F238E27FC236}">
                  <a16:creationId xmlns:a16="http://schemas.microsoft.com/office/drawing/2014/main" id="{C8C44FBE-5AB6-D54F-AE85-4381C569336B}"/>
                </a:ext>
              </a:extLst>
            </p:cNvPr>
            <p:cNvCxnSpPr>
              <a:cxnSpLocks/>
              <a:stCxn id="11" idx="3"/>
              <a:endCxn id="11"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14202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对利用率的思考</a:t>
            </a:r>
          </a:p>
        </p:txBody>
      </p:sp>
      <p:sp>
        <p:nvSpPr>
          <p:cNvPr id="4" name="内容占位符 3">
            <a:extLst>
              <a:ext uri="{FF2B5EF4-FFF2-40B4-BE49-F238E27FC236}">
                <a16:creationId xmlns:a16="http://schemas.microsoft.com/office/drawing/2014/main" id="{2655182B-CA72-0C45-A50B-100B6B067043}"/>
              </a:ext>
            </a:extLst>
          </p:cNvPr>
          <p:cNvSpPr>
            <a:spLocks noGrp="1"/>
          </p:cNvSpPr>
          <p:nvPr>
            <p:ph sz="half" idx="1"/>
          </p:nvPr>
        </p:nvSpPr>
        <p:spPr/>
        <p:txBody>
          <a:bodyPr/>
          <a:lstStyle/>
          <a:p>
            <a:r>
              <a:rPr lang="en-US" altLang="zh-CN" sz="1800" b="1" dirty="0"/>
              <a:t>Give</a:t>
            </a:r>
            <a:r>
              <a:rPr lang="zh-CN" altLang="en-US" sz="1800" b="1" dirty="0"/>
              <a:t> </a:t>
            </a:r>
            <a:r>
              <a:rPr lang="en-US" altLang="zh-CN" sz="1800" b="1" dirty="0"/>
              <a:t>more</a:t>
            </a:r>
            <a:r>
              <a:rPr lang="zh-CN" altLang="en-US" sz="1800" b="1" dirty="0"/>
              <a:t> </a:t>
            </a:r>
            <a:r>
              <a:rPr lang="en-US" altLang="zh-CN" sz="1800" b="1" dirty="0"/>
              <a:t>than</a:t>
            </a:r>
            <a:r>
              <a:rPr lang="zh-CN" altLang="en-US" sz="1800" b="1" dirty="0"/>
              <a:t> </a:t>
            </a:r>
            <a:r>
              <a:rPr lang="en-US" altLang="zh-CN" sz="1800" b="1" dirty="0"/>
              <a:t>need</a:t>
            </a:r>
            <a:r>
              <a:rPr lang="zh-CN" altLang="en-US" sz="1800" b="1" dirty="0"/>
              <a:t>：</a:t>
            </a:r>
            <a:r>
              <a:rPr lang="zh-CN" altLang="en-US" sz="1800" dirty="0"/>
              <a:t>内部算力带宽超过外部数据带宽，作为重数据的</a:t>
            </a:r>
            <a:r>
              <a:rPr lang="en-US" altLang="zh-CN" sz="1800" dirty="0"/>
              <a:t>AI</a:t>
            </a:r>
            <a:r>
              <a:rPr lang="zh-CN" altLang="en-US" sz="1800" dirty="0"/>
              <a:t>应用利率猜测会维持一个较高水平，但是对于通用计算场景会不会导致有效算力的利用率急剧下降？</a:t>
            </a:r>
            <a:endParaRPr lang="en-US" altLang="zh-CN" sz="1800" dirty="0"/>
          </a:p>
          <a:p>
            <a:r>
              <a:rPr lang="zh-CN" altLang="en-US" sz="1800" b="1" dirty="0"/>
              <a:t>数据流近存计算：</a:t>
            </a:r>
            <a:r>
              <a:rPr lang="zh-CN" altLang="en-US" sz="1800" dirty="0"/>
              <a:t>高速的片内带宽、较大的 </a:t>
            </a:r>
            <a:r>
              <a:rPr lang="en-US" altLang="zh-CN" sz="1800" dirty="0"/>
              <a:t>SRAM</a:t>
            </a:r>
            <a:r>
              <a:rPr lang="zh-CN" altLang="en-US" sz="1800" dirty="0"/>
              <a:t> 决定</a:t>
            </a:r>
            <a:r>
              <a:rPr lang="zh-CN" altLang="en-US" sz="1800" dirty="0">
                <a:ea typeface="Microsoft YaHei" panose="020B0503020204020204" pitchFamily="34" charset="-122"/>
              </a:rPr>
              <a:t>壁仞的</a:t>
            </a:r>
            <a:r>
              <a:rPr lang="zh-CN" altLang="en-US" sz="1800" dirty="0"/>
              <a:t>芯片架构类似于数据流近存架构，主要面向类 </a:t>
            </a:r>
            <a:r>
              <a:rPr lang="en-US" altLang="zh-CN" sz="1800" dirty="0"/>
              <a:t>GPU</a:t>
            </a:r>
            <a:r>
              <a:rPr lang="zh-CN" altLang="en-US" sz="1800" dirty="0"/>
              <a:t> 计算模式的 </a:t>
            </a:r>
            <a:r>
              <a:rPr lang="en-US" altLang="zh-CN" sz="1800" dirty="0"/>
              <a:t>AI</a:t>
            </a:r>
            <a:r>
              <a:rPr lang="zh-CN" altLang="en-US" sz="1800" dirty="0"/>
              <a:t> 计算应用，软件栈相对于 </a:t>
            </a:r>
            <a:r>
              <a:rPr lang="en-US" altLang="zh-CN" sz="1800" dirty="0"/>
              <a:t>CUDA</a:t>
            </a:r>
            <a:r>
              <a:rPr lang="zh-CN" altLang="en-US" sz="1800" dirty="0"/>
              <a:t> 类似。带宽和计算平衡点在哪里？</a:t>
            </a:r>
            <a:endParaRPr lang="en-US" altLang="zh-CN" sz="1800" dirty="0"/>
          </a:p>
        </p:txBody>
      </p:sp>
      <p:pic>
        <p:nvPicPr>
          <p:cNvPr id="31" name="图片 30">
            <a:extLst>
              <a:ext uri="{FF2B5EF4-FFF2-40B4-BE49-F238E27FC236}">
                <a16:creationId xmlns:a16="http://schemas.microsoft.com/office/drawing/2014/main" id="{6376735C-14CB-7148-ADB9-BC06E323B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grpSp>
        <p:nvGrpSpPr>
          <p:cNvPr id="32" name="组合 31">
            <a:extLst>
              <a:ext uri="{FF2B5EF4-FFF2-40B4-BE49-F238E27FC236}">
                <a16:creationId xmlns:a16="http://schemas.microsoft.com/office/drawing/2014/main" id="{C22827CF-FC80-D04F-A9D1-1786898639F2}"/>
              </a:ext>
            </a:extLst>
          </p:cNvPr>
          <p:cNvGrpSpPr/>
          <p:nvPr/>
        </p:nvGrpSpPr>
        <p:grpSpPr>
          <a:xfrm>
            <a:off x="985813" y="3462543"/>
            <a:ext cx="6409624" cy="2990793"/>
            <a:chOff x="730205" y="742626"/>
            <a:chExt cx="9109429" cy="5231354"/>
          </a:xfrm>
        </p:grpSpPr>
        <p:grpSp>
          <p:nvGrpSpPr>
            <p:cNvPr id="33" name="组合 32">
              <a:extLst>
                <a:ext uri="{FF2B5EF4-FFF2-40B4-BE49-F238E27FC236}">
                  <a16:creationId xmlns:a16="http://schemas.microsoft.com/office/drawing/2014/main" id="{B3AD4CA1-972B-0C45-97B7-9E3C3B2EFC6B}"/>
                </a:ext>
              </a:extLst>
            </p:cNvPr>
            <p:cNvGrpSpPr/>
            <p:nvPr/>
          </p:nvGrpSpPr>
          <p:grpSpPr>
            <a:xfrm>
              <a:off x="2286112" y="2830121"/>
              <a:ext cx="4166943" cy="2759119"/>
              <a:chOff x="1878196" y="3118153"/>
              <a:chExt cx="4166943" cy="2759119"/>
            </a:xfrm>
          </p:grpSpPr>
          <p:sp>
            <p:nvSpPr>
              <p:cNvPr id="50" name="矩形 49">
                <a:extLst>
                  <a:ext uri="{FF2B5EF4-FFF2-40B4-BE49-F238E27FC236}">
                    <a16:creationId xmlns:a16="http://schemas.microsoft.com/office/drawing/2014/main" id="{D5E2C3AC-490A-464F-88E4-7DE00A6846EB}"/>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100" b="1" i="0" u="none" strike="noStrike" cap="none" normalizeH="0" baseline="0">
                  <a:ln>
                    <a:noFill/>
                  </a:ln>
                  <a:solidFill>
                    <a:schemeClr val="tx1"/>
                  </a:solidFill>
                  <a:effectLst/>
                  <a:latin typeface="Arial" charset="0"/>
                  <a:ea typeface="SimSun" pitchFamily="2" charset="-122"/>
                </a:endParaRPr>
              </a:p>
            </p:txBody>
          </p:sp>
          <p:sp>
            <p:nvSpPr>
              <p:cNvPr id="51" name="三角形 50">
                <a:extLst>
                  <a:ext uri="{FF2B5EF4-FFF2-40B4-BE49-F238E27FC236}">
                    <a16:creationId xmlns:a16="http://schemas.microsoft.com/office/drawing/2014/main" id="{854707CD-638A-1942-B80C-B1FC0AEFD46E}"/>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100" b="1" i="0" u="none" strike="noStrike" cap="none" normalizeH="0" baseline="0">
                  <a:ln>
                    <a:noFill/>
                  </a:ln>
                  <a:solidFill>
                    <a:schemeClr val="tx1"/>
                  </a:solidFill>
                  <a:effectLst/>
                  <a:latin typeface="Arial" charset="0"/>
                  <a:ea typeface="SimSun" pitchFamily="2" charset="-122"/>
                </a:endParaRPr>
              </a:p>
            </p:txBody>
          </p:sp>
          <p:cxnSp>
            <p:nvCxnSpPr>
              <p:cNvPr id="52" name="直线连接符 51">
                <a:extLst>
                  <a:ext uri="{FF2B5EF4-FFF2-40B4-BE49-F238E27FC236}">
                    <a16:creationId xmlns:a16="http://schemas.microsoft.com/office/drawing/2014/main" id="{D35F30D6-E807-7540-A675-BF0768255C8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53" name="直线连接符 52">
                <a:extLst>
                  <a:ext uri="{FF2B5EF4-FFF2-40B4-BE49-F238E27FC236}">
                    <a16:creationId xmlns:a16="http://schemas.microsoft.com/office/drawing/2014/main" id="{8F682E3A-398C-EB46-9C76-637F21EDEC4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34" name="矩形 33">
              <a:extLst>
                <a:ext uri="{FF2B5EF4-FFF2-40B4-BE49-F238E27FC236}">
                  <a16:creationId xmlns:a16="http://schemas.microsoft.com/office/drawing/2014/main" id="{C2420978-0026-AD47-922C-8064EBE7A124}"/>
                </a:ext>
              </a:extLst>
            </p:cNvPr>
            <p:cNvSpPr/>
            <p:nvPr/>
          </p:nvSpPr>
          <p:spPr>
            <a:xfrm>
              <a:off x="6777143" y="4883765"/>
              <a:ext cx="3062491" cy="445140"/>
            </a:xfrm>
            <a:prstGeom prst="rect">
              <a:avLst/>
            </a:prstGeom>
          </p:spPr>
          <p:txBody>
            <a:bodyPr wrap="none">
              <a:spAutoFit/>
            </a:bodyPr>
            <a:lstStyle/>
            <a:p>
              <a:r>
                <a:rPr kumimoji="1" lang="en-US" altLang="zh-CN" sz="1200" dirty="0">
                  <a:solidFill>
                    <a:srgbClr val="374154"/>
                  </a:solidFill>
                  <a:latin typeface="Gill Sans MT" panose="020B0502020104020203" pitchFamily="34" charset="0"/>
                </a:rPr>
                <a:t>Operational</a:t>
              </a:r>
              <a:r>
                <a:rPr kumimoji="1" lang="zh-CN" altLang="en-US" sz="1200" dirty="0">
                  <a:solidFill>
                    <a:srgbClr val="374154"/>
                  </a:solidFill>
                  <a:latin typeface="Gill Sans MT" panose="020B0502020104020203" pitchFamily="34" charset="0"/>
                </a:rPr>
                <a:t> </a:t>
              </a:r>
              <a:r>
                <a:rPr kumimoji="1" lang="en-US" altLang="zh-CN" sz="1200" dirty="0">
                  <a:solidFill>
                    <a:srgbClr val="374154"/>
                  </a:solidFill>
                  <a:latin typeface="Gill Sans MT" panose="020B0502020104020203" pitchFamily="34" charset="0"/>
                </a:rPr>
                <a:t>intensity(ops/byte)</a:t>
              </a:r>
              <a:endParaRPr lang="zh-CN" altLang="en-US" sz="1200" dirty="0">
                <a:solidFill>
                  <a:srgbClr val="374154"/>
                </a:solidFill>
                <a:latin typeface="Gill Sans MT" panose="020B0502020104020203" pitchFamily="34" charset="0"/>
              </a:endParaRPr>
            </a:p>
          </p:txBody>
        </p:sp>
        <p:sp>
          <p:nvSpPr>
            <p:cNvPr id="35" name="矩形 34">
              <a:extLst>
                <a:ext uri="{FF2B5EF4-FFF2-40B4-BE49-F238E27FC236}">
                  <a16:creationId xmlns:a16="http://schemas.microsoft.com/office/drawing/2014/main" id="{1CF3B0BE-A9DB-C640-8AA3-4FD04EC610C9}"/>
                </a:ext>
              </a:extLst>
            </p:cNvPr>
            <p:cNvSpPr/>
            <p:nvPr/>
          </p:nvSpPr>
          <p:spPr>
            <a:xfrm>
              <a:off x="1653604" y="1187766"/>
              <a:ext cx="1431684" cy="445140"/>
            </a:xfrm>
            <a:prstGeom prst="rect">
              <a:avLst/>
            </a:prstGeom>
          </p:spPr>
          <p:txBody>
            <a:bodyPr wrap="none">
              <a:spAutoFit/>
            </a:bodyPr>
            <a:lstStyle/>
            <a:p>
              <a:r>
                <a:rPr kumimoji="1" lang="en-US" altLang="zh-CN" sz="1200" b="1" dirty="0">
                  <a:solidFill>
                    <a:srgbClr val="374154"/>
                  </a:solidFill>
                  <a:latin typeface="Gill Sans MT" panose="020B0502020104020203" pitchFamily="34" charset="0"/>
                </a:rPr>
                <a:t>MAC/Cycle</a:t>
              </a:r>
              <a:endParaRPr lang="zh-CN" altLang="en-US" sz="1200" b="1" dirty="0">
                <a:solidFill>
                  <a:srgbClr val="374154"/>
                </a:solidFill>
                <a:latin typeface="Gill Sans MT" panose="020B0502020104020203" pitchFamily="34" charset="0"/>
              </a:endParaRPr>
            </a:p>
          </p:txBody>
        </p:sp>
        <p:cxnSp>
          <p:nvCxnSpPr>
            <p:cNvPr id="36" name="直线箭头连接符 35">
              <a:extLst>
                <a:ext uri="{FF2B5EF4-FFF2-40B4-BE49-F238E27FC236}">
                  <a16:creationId xmlns:a16="http://schemas.microsoft.com/office/drawing/2014/main" id="{01FF8500-CCD3-EE43-8D13-A362A9A5EC71}"/>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37" name="直线箭头连接符 36">
              <a:extLst>
                <a:ext uri="{FF2B5EF4-FFF2-40B4-BE49-F238E27FC236}">
                  <a16:creationId xmlns:a16="http://schemas.microsoft.com/office/drawing/2014/main" id="{7E4981D6-C621-FC42-BE27-1AE670F0131A}"/>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38" name="直线连接符 37">
              <a:extLst>
                <a:ext uri="{FF2B5EF4-FFF2-40B4-BE49-F238E27FC236}">
                  <a16:creationId xmlns:a16="http://schemas.microsoft.com/office/drawing/2014/main" id="{9DA2E54C-E213-6145-8116-DFC1889616AB}"/>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39" name="矩形 38">
              <a:extLst>
                <a:ext uri="{FF2B5EF4-FFF2-40B4-BE49-F238E27FC236}">
                  <a16:creationId xmlns:a16="http://schemas.microsoft.com/office/drawing/2014/main" id="{F46081FF-3448-034E-9BF7-0EF6EC58D1D7}"/>
                </a:ext>
              </a:extLst>
            </p:cNvPr>
            <p:cNvSpPr/>
            <p:nvPr/>
          </p:nvSpPr>
          <p:spPr>
            <a:xfrm>
              <a:off x="730205" y="2563094"/>
              <a:ext cx="1504928" cy="692440"/>
            </a:xfrm>
            <a:prstGeom prst="rect">
              <a:avLst/>
            </a:prstGeom>
          </p:spPr>
          <p:txBody>
            <a:bodyPr wrap="none">
              <a:spAutoFit/>
            </a:bodyPr>
            <a:lstStyle/>
            <a:p>
              <a:pPr algn="r"/>
              <a:r>
                <a:rPr kumimoji="1" lang="en-US" altLang="zh-CN" sz="1100" b="1" dirty="0">
                  <a:solidFill>
                    <a:srgbClr val="374154"/>
                  </a:solidFill>
                  <a:latin typeface="Gill Sans MT" panose="020B0502020104020203" pitchFamily="34" charset="0"/>
                </a:rPr>
                <a:t>Peak</a:t>
              </a:r>
            </a:p>
            <a:p>
              <a:pPr algn="r"/>
              <a:r>
                <a:rPr kumimoji="1" lang="en-US" altLang="zh-CN" sz="1100" b="1" dirty="0">
                  <a:solidFill>
                    <a:srgbClr val="374154"/>
                  </a:solidFill>
                  <a:latin typeface="Gill Sans MT" panose="020B0502020104020203" pitchFamily="34" charset="0"/>
                </a:rPr>
                <a:t>Performance</a:t>
              </a:r>
              <a:endParaRPr lang="zh-CN" altLang="en-US" sz="1100" b="1" dirty="0">
                <a:solidFill>
                  <a:srgbClr val="374154"/>
                </a:solidFill>
                <a:latin typeface="Gill Sans MT" panose="020B0502020104020203" pitchFamily="34" charset="0"/>
              </a:endParaRPr>
            </a:p>
          </p:txBody>
        </p:sp>
        <p:sp>
          <p:nvSpPr>
            <p:cNvPr id="40" name="矩形 39">
              <a:extLst>
                <a:ext uri="{FF2B5EF4-FFF2-40B4-BE49-F238E27FC236}">
                  <a16:creationId xmlns:a16="http://schemas.microsoft.com/office/drawing/2014/main" id="{6521BC4C-CFC8-E542-A79A-B99DB1EBDAF4}"/>
                </a:ext>
              </a:extLst>
            </p:cNvPr>
            <p:cNvSpPr/>
            <p:nvPr/>
          </p:nvSpPr>
          <p:spPr>
            <a:xfrm>
              <a:off x="6761769" y="2668849"/>
              <a:ext cx="2964217" cy="741900"/>
            </a:xfrm>
            <a:prstGeom prst="rect">
              <a:avLst/>
            </a:prstGeom>
          </p:spPr>
          <p:txBody>
            <a:bodyPr wrap="none">
              <a:spAutoFit/>
            </a:bodyPr>
            <a:lstStyle/>
            <a:p>
              <a:pPr algn="ctr"/>
              <a:r>
                <a:rPr lang="en-US" altLang="zh-CN" sz="1200" dirty="0">
                  <a:solidFill>
                    <a:srgbClr val="374154"/>
                  </a:solidFill>
                  <a:latin typeface="Gill Sans MT" panose="020B0502020104020203" pitchFamily="34" charset="0"/>
                  <a:ea typeface="Microsoft YaHei" panose="020B0503020204020204" pitchFamily="34" charset="-122"/>
                </a:rPr>
                <a:t>Number</a:t>
              </a:r>
              <a:r>
                <a:rPr lang="zh-CN" altLang="en-US" sz="1200" dirty="0">
                  <a:solidFill>
                    <a:srgbClr val="374154"/>
                  </a:solidFill>
                  <a:latin typeface="Gill Sans MT" panose="020B0502020104020203" pitchFamily="34" charset="0"/>
                  <a:ea typeface="Microsoft YaHei" panose="020B0503020204020204" pitchFamily="34" charset="-122"/>
                </a:rPr>
                <a:t> </a:t>
              </a:r>
              <a:r>
                <a:rPr lang="en-US" altLang="zh-CN" sz="1200" dirty="0">
                  <a:solidFill>
                    <a:srgbClr val="374154"/>
                  </a:solidFill>
                  <a:latin typeface="Gill Sans MT" panose="020B0502020104020203" pitchFamily="34" charset="0"/>
                  <a:ea typeface="Microsoft YaHei" panose="020B0503020204020204" pitchFamily="34" charset="-122"/>
                </a:rPr>
                <a:t>of</a:t>
              </a:r>
              <a:r>
                <a:rPr lang="zh-CN" altLang="en-US" sz="1200" dirty="0">
                  <a:solidFill>
                    <a:srgbClr val="374154"/>
                  </a:solidFill>
                  <a:latin typeface="Gill Sans MT" panose="020B0502020104020203" pitchFamily="34" charset="0"/>
                  <a:ea typeface="Microsoft YaHei" panose="020B0503020204020204" pitchFamily="34" charset="-122"/>
                </a:rPr>
                <a:t> </a:t>
              </a:r>
              <a:r>
                <a:rPr lang="en-US" altLang="zh-CN" sz="1200" dirty="0">
                  <a:solidFill>
                    <a:srgbClr val="374154"/>
                  </a:solidFill>
                  <a:latin typeface="Gill Sans MT" panose="020B0502020104020203" pitchFamily="34" charset="0"/>
                  <a:ea typeface="Microsoft YaHei" panose="020B0503020204020204" pitchFamily="34" charset="-122"/>
                </a:rPr>
                <a:t>Pes</a:t>
              </a:r>
            </a:p>
            <a:p>
              <a:pPr algn="ctr"/>
              <a:r>
                <a:rPr lang="en-US" altLang="zh-CN" sz="1200" dirty="0">
                  <a:solidFill>
                    <a:srgbClr val="C00000"/>
                  </a:solidFill>
                  <a:latin typeface="Gill Sans MT" panose="020B0502020104020203" pitchFamily="34" charset="0"/>
                  <a:ea typeface="Microsoft YaHei" panose="020B0503020204020204" pitchFamily="34" charset="-122"/>
                </a:rPr>
                <a:t>Theoretical</a:t>
              </a:r>
              <a:r>
                <a:rPr lang="zh-CN" altLang="en-US" sz="1200" dirty="0">
                  <a:solidFill>
                    <a:srgbClr val="C00000"/>
                  </a:solidFill>
                  <a:latin typeface="Gill Sans MT" panose="020B0502020104020203" pitchFamily="34" charset="0"/>
                  <a:ea typeface="Microsoft YaHei" panose="020B0503020204020204" pitchFamily="34" charset="-122"/>
                </a:rPr>
                <a:t> </a:t>
              </a:r>
              <a:r>
                <a:rPr lang="en-US" altLang="zh-CN" sz="1200" dirty="0">
                  <a:solidFill>
                    <a:srgbClr val="C00000"/>
                  </a:solidFill>
                  <a:latin typeface="Gill Sans MT" panose="020B0502020104020203" pitchFamily="34" charset="0"/>
                  <a:ea typeface="Microsoft YaHei" panose="020B0503020204020204" pitchFamily="34" charset="-122"/>
                </a:rPr>
                <a:t>Peak</a:t>
              </a:r>
              <a:r>
                <a:rPr lang="zh-CN" altLang="en-US" sz="1200" dirty="0">
                  <a:solidFill>
                    <a:srgbClr val="C00000"/>
                  </a:solidFill>
                  <a:latin typeface="Gill Sans MT" panose="020B0502020104020203" pitchFamily="34" charset="0"/>
                  <a:ea typeface="Microsoft YaHei" panose="020B0503020204020204" pitchFamily="34" charset="-122"/>
                </a:rPr>
                <a:t> </a:t>
              </a:r>
              <a:r>
                <a:rPr lang="en-US" altLang="zh-CN" sz="1200" dirty="0">
                  <a:solidFill>
                    <a:srgbClr val="C00000"/>
                  </a:solidFill>
                  <a:latin typeface="Gill Sans MT" panose="020B0502020104020203" pitchFamily="34" charset="0"/>
                  <a:ea typeface="Microsoft YaHei" panose="020B0503020204020204" pitchFamily="34" charset="-122"/>
                </a:rPr>
                <a:t>Performance</a:t>
              </a:r>
            </a:p>
          </p:txBody>
        </p:sp>
        <p:cxnSp>
          <p:nvCxnSpPr>
            <p:cNvPr id="41" name="直线箭头连接符 40">
              <a:extLst>
                <a:ext uri="{FF2B5EF4-FFF2-40B4-BE49-F238E27FC236}">
                  <a16:creationId xmlns:a16="http://schemas.microsoft.com/office/drawing/2014/main" id="{BAB50793-D286-2B4C-A984-A8B23328D7E5}"/>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42" name="直线箭头连接符 41">
              <a:extLst>
                <a:ext uri="{FF2B5EF4-FFF2-40B4-BE49-F238E27FC236}">
                  <a16:creationId xmlns:a16="http://schemas.microsoft.com/office/drawing/2014/main" id="{3A833140-09D6-924B-86D3-A09DC68FBE52}"/>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43" name="矩形 42">
              <a:extLst>
                <a:ext uri="{FF2B5EF4-FFF2-40B4-BE49-F238E27FC236}">
                  <a16:creationId xmlns:a16="http://schemas.microsoft.com/office/drawing/2014/main" id="{59720488-7985-1545-8456-BC148F6E9833}"/>
                </a:ext>
              </a:extLst>
            </p:cNvPr>
            <p:cNvSpPr/>
            <p:nvPr/>
          </p:nvSpPr>
          <p:spPr>
            <a:xfrm>
              <a:off x="2423428" y="1702549"/>
              <a:ext cx="1587744" cy="69244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Bandwidth(BW)</a:t>
              </a:r>
            </a:p>
            <a:p>
              <a:pPr algn="ctr"/>
              <a:r>
                <a:rPr kumimoji="1" lang="en-US" altLang="zh-CN" sz="1100" dirty="0">
                  <a:solidFill>
                    <a:srgbClr val="374154"/>
                  </a:solidFill>
                  <a:latin typeface="Gill Sans MT" panose="020B0502020104020203" pitchFamily="34" charset="0"/>
                </a:rPr>
                <a:t>Bounded</a:t>
              </a:r>
              <a:endParaRPr lang="zh-CN" altLang="en-US" sz="1100" dirty="0">
                <a:solidFill>
                  <a:srgbClr val="374154"/>
                </a:solidFill>
                <a:latin typeface="Gill Sans MT" panose="020B0502020104020203" pitchFamily="34" charset="0"/>
              </a:endParaRPr>
            </a:p>
          </p:txBody>
        </p:sp>
        <p:sp>
          <p:nvSpPr>
            <p:cNvPr id="44" name="矩形 43">
              <a:extLst>
                <a:ext uri="{FF2B5EF4-FFF2-40B4-BE49-F238E27FC236}">
                  <a16:creationId xmlns:a16="http://schemas.microsoft.com/office/drawing/2014/main" id="{6DC4F9BE-B557-D742-9AB1-8CA11398D27B}"/>
                </a:ext>
              </a:extLst>
            </p:cNvPr>
            <p:cNvSpPr/>
            <p:nvPr/>
          </p:nvSpPr>
          <p:spPr>
            <a:xfrm>
              <a:off x="4729381" y="1689161"/>
              <a:ext cx="1042546" cy="69244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Compute</a:t>
              </a:r>
            </a:p>
            <a:p>
              <a:pPr algn="ctr"/>
              <a:r>
                <a:rPr kumimoji="1" lang="en-US" altLang="zh-CN" sz="1100" dirty="0">
                  <a:solidFill>
                    <a:srgbClr val="374154"/>
                  </a:solidFill>
                  <a:latin typeface="Gill Sans MT" panose="020B0502020104020203" pitchFamily="34" charset="0"/>
                </a:rPr>
                <a:t>Bounded</a:t>
              </a:r>
              <a:endParaRPr lang="zh-CN" altLang="en-US" sz="1100" dirty="0">
                <a:solidFill>
                  <a:srgbClr val="374154"/>
                </a:solidFill>
                <a:latin typeface="Gill Sans MT" panose="020B0502020104020203" pitchFamily="34" charset="0"/>
              </a:endParaRPr>
            </a:p>
          </p:txBody>
        </p:sp>
        <p:sp>
          <p:nvSpPr>
            <p:cNvPr id="45" name="矩形 44">
              <a:extLst>
                <a:ext uri="{FF2B5EF4-FFF2-40B4-BE49-F238E27FC236}">
                  <a16:creationId xmlns:a16="http://schemas.microsoft.com/office/drawing/2014/main" id="{C0DBE115-D3CE-CF43-BF1A-B8FFB74463EF}"/>
                </a:ext>
              </a:extLst>
            </p:cNvPr>
            <p:cNvSpPr/>
            <p:nvPr/>
          </p:nvSpPr>
          <p:spPr>
            <a:xfrm>
              <a:off x="2983358" y="3896287"/>
              <a:ext cx="1164469" cy="420410"/>
            </a:xfrm>
            <a:prstGeom prst="rect">
              <a:avLst/>
            </a:prstGeom>
          </p:spPr>
          <p:txBody>
            <a:bodyPr wrap="none">
              <a:spAutoFit/>
            </a:bodyPr>
            <a:lstStyle/>
            <a:p>
              <a:pPr algn="ctr"/>
              <a:r>
                <a:rPr kumimoji="1" lang="en-US" altLang="zh-CN" sz="1100" dirty="0">
                  <a:solidFill>
                    <a:srgbClr val="374154"/>
                  </a:solidFill>
                  <a:latin typeface="Gill Sans MT" panose="020B0502020104020203" pitchFamily="34" charset="0"/>
                </a:rPr>
                <a:t>BW</a:t>
              </a:r>
              <a:r>
                <a:rPr kumimoji="1" lang="zh-CN" altLang="en-US" sz="1100" dirty="0">
                  <a:solidFill>
                    <a:srgbClr val="374154"/>
                  </a:solidFill>
                  <a:latin typeface="Gill Sans MT" panose="020B0502020104020203" pitchFamily="34" charset="0"/>
                </a:rPr>
                <a:t> </a:t>
              </a:r>
              <a:r>
                <a:rPr kumimoji="1" lang="en-US" altLang="zh-CN" sz="1100" dirty="0">
                  <a:solidFill>
                    <a:srgbClr val="374154"/>
                  </a:solidFill>
                  <a:latin typeface="Gill Sans MT" panose="020B0502020104020203" pitchFamily="34" charset="0"/>
                </a:rPr>
                <a:t>to</a:t>
              </a:r>
              <a:r>
                <a:rPr kumimoji="1" lang="zh-CN" altLang="en-US" sz="1100" dirty="0">
                  <a:solidFill>
                    <a:srgbClr val="374154"/>
                  </a:solidFill>
                  <a:latin typeface="Gill Sans MT" panose="020B0502020104020203" pitchFamily="34" charset="0"/>
                </a:rPr>
                <a:t> </a:t>
              </a:r>
              <a:r>
                <a:rPr kumimoji="1" lang="en-US" altLang="zh-CN" sz="1100" dirty="0">
                  <a:solidFill>
                    <a:srgbClr val="374154"/>
                  </a:solidFill>
                  <a:latin typeface="Gill Sans MT" panose="020B0502020104020203" pitchFamily="34" charset="0"/>
                </a:rPr>
                <a:t>PEs</a:t>
              </a:r>
              <a:endParaRPr lang="zh-CN" altLang="en-US" sz="1100" dirty="0">
                <a:solidFill>
                  <a:srgbClr val="374154"/>
                </a:solidFill>
                <a:latin typeface="Gill Sans MT" panose="020B0502020104020203" pitchFamily="34" charset="0"/>
              </a:endParaRPr>
            </a:p>
          </p:txBody>
        </p:sp>
        <p:sp>
          <p:nvSpPr>
            <p:cNvPr id="46" name="矩形 45">
              <a:extLst>
                <a:ext uri="{FF2B5EF4-FFF2-40B4-BE49-F238E27FC236}">
                  <a16:creationId xmlns:a16="http://schemas.microsoft.com/office/drawing/2014/main" id="{11FE7FE6-B261-7C4A-B966-B67E147D69B9}"/>
                </a:ext>
              </a:extLst>
            </p:cNvPr>
            <p:cNvSpPr/>
            <p:nvPr/>
          </p:nvSpPr>
          <p:spPr>
            <a:xfrm>
              <a:off x="7299115" y="5345266"/>
              <a:ext cx="1309762" cy="445140"/>
            </a:xfrm>
            <a:prstGeom prst="rect">
              <a:avLst/>
            </a:prstGeom>
          </p:spPr>
          <p:txBody>
            <a:bodyPr wrap="none">
              <a:spAutoFit/>
            </a:bodyPr>
            <a:lstStyle/>
            <a:p>
              <a:r>
                <a:rPr kumimoji="1" lang="en-US" altLang="zh-CN" sz="1200" b="1" dirty="0">
                  <a:solidFill>
                    <a:srgbClr val="374154"/>
                  </a:solidFill>
                  <a:latin typeface="Gill Sans MT" panose="020B0502020104020203" pitchFamily="34" charset="0"/>
                </a:rPr>
                <a:t>MAC/data</a:t>
              </a:r>
              <a:endParaRPr lang="zh-CN" altLang="en-US" sz="1200" b="1" dirty="0">
                <a:solidFill>
                  <a:srgbClr val="374154"/>
                </a:solidFill>
                <a:latin typeface="Gill Sans MT" panose="020B0502020104020203" pitchFamily="34" charset="0"/>
              </a:endParaRPr>
            </a:p>
          </p:txBody>
        </p:sp>
        <p:sp>
          <p:nvSpPr>
            <p:cNvPr id="47" name="矩形 46">
              <a:extLst>
                <a:ext uri="{FF2B5EF4-FFF2-40B4-BE49-F238E27FC236}">
                  <a16:creationId xmlns:a16="http://schemas.microsoft.com/office/drawing/2014/main" id="{FCCCFF3A-090B-054B-BAD6-6A8F256A5E3E}"/>
                </a:ext>
              </a:extLst>
            </p:cNvPr>
            <p:cNvSpPr/>
            <p:nvPr/>
          </p:nvSpPr>
          <p:spPr>
            <a:xfrm>
              <a:off x="1279624" y="742626"/>
              <a:ext cx="2215019" cy="445140"/>
            </a:xfrm>
            <a:prstGeom prst="rect">
              <a:avLst/>
            </a:prstGeom>
          </p:spPr>
          <p:txBody>
            <a:bodyPr wrap="none">
              <a:spAutoFit/>
            </a:bodyPr>
            <a:lstStyle/>
            <a:p>
              <a:r>
                <a:rPr kumimoji="1" lang="en-US" altLang="zh-CN" sz="1200" dirty="0">
                  <a:solidFill>
                    <a:srgbClr val="374154"/>
                  </a:solidFill>
                  <a:latin typeface="Gill Sans MT" panose="020B0502020104020203" pitchFamily="34" charset="0"/>
                </a:rPr>
                <a:t>Performance(ops/sec)</a:t>
              </a:r>
              <a:endParaRPr lang="zh-CN" altLang="en-US" sz="1200" dirty="0">
                <a:solidFill>
                  <a:srgbClr val="374154"/>
                </a:solidFill>
                <a:latin typeface="Gill Sans MT" panose="020B0502020104020203" pitchFamily="34" charset="0"/>
              </a:endParaRPr>
            </a:p>
          </p:txBody>
        </p:sp>
        <p:sp>
          <p:nvSpPr>
            <p:cNvPr id="48" name="矩形 47">
              <a:extLst>
                <a:ext uri="{FF2B5EF4-FFF2-40B4-BE49-F238E27FC236}">
                  <a16:creationId xmlns:a16="http://schemas.microsoft.com/office/drawing/2014/main" id="{E7543818-B142-054F-9E6D-3CD6F5F0EF7A}"/>
                </a:ext>
              </a:extLst>
            </p:cNvPr>
            <p:cNvSpPr/>
            <p:nvPr/>
          </p:nvSpPr>
          <p:spPr>
            <a:xfrm>
              <a:off x="2786869" y="5553569"/>
              <a:ext cx="996538" cy="420411"/>
            </a:xfrm>
            <a:prstGeom prst="rect">
              <a:avLst/>
            </a:prstGeom>
          </p:spPr>
          <p:txBody>
            <a:bodyPr wrap="none">
              <a:spAutoFit/>
            </a:bodyPr>
            <a:lstStyle/>
            <a:p>
              <a:pPr algn="ctr"/>
              <a:r>
                <a:rPr kumimoji="1" lang="en-US" altLang="zh-CN" sz="1100" b="1" dirty="0">
                  <a:solidFill>
                    <a:srgbClr val="C00000"/>
                  </a:solidFill>
                  <a:latin typeface="Gill Sans MT" panose="020B0502020104020203" pitchFamily="34" charset="0"/>
                </a:rPr>
                <a:t>optimal</a:t>
              </a:r>
              <a:endParaRPr lang="zh-CN" altLang="en-US" sz="1100" b="1" dirty="0">
                <a:solidFill>
                  <a:srgbClr val="C00000"/>
                </a:solidFill>
                <a:latin typeface="Gill Sans MT" panose="020B0502020104020203" pitchFamily="34" charset="0"/>
              </a:endParaRPr>
            </a:p>
          </p:txBody>
        </p:sp>
        <p:cxnSp>
          <p:nvCxnSpPr>
            <p:cNvPr id="49" name="直线连接符 48">
              <a:extLst>
                <a:ext uri="{FF2B5EF4-FFF2-40B4-BE49-F238E27FC236}">
                  <a16:creationId xmlns:a16="http://schemas.microsoft.com/office/drawing/2014/main" id="{17D1A3D9-0EBD-0346-9B57-315420C260AD}"/>
                </a:ext>
              </a:extLst>
            </p:cNvPr>
            <p:cNvCxnSpPr>
              <a:cxnSpLocks/>
              <a:stCxn id="51" idx="3"/>
              <a:endCxn id="51"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326759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什么是壁仞</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壁仞软件平台</a:t>
            </a:r>
            <a:endParaRPr lang="en-US" altLang="zh-CN" sz="2800" dirty="0">
              <a:latin typeface="Gill Sans MT" panose="020B0502020104020203" pitchFamily="34" charset="0"/>
              <a:ea typeface="Microsoft YaHei" panose="020B0503020204020204" pitchFamily="34" charset="-122"/>
            </a:endParaRPr>
          </a:p>
          <a:p>
            <a:pPr marL="444500" indent="-444500"/>
            <a:r>
              <a:rPr lang="en-US" altLang="zh-CN" sz="2800" dirty="0">
                <a:latin typeface="Gill Sans MT" panose="020B0502020104020203" pitchFamily="34" charset="0"/>
                <a:ea typeface="Microsoft YaHei" panose="020B0503020204020204" pitchFamily="34" charset="-122"/>
              </a:rPr>
              <a:t>RB100</a:t>
            </a:r>
            <a:r>
              <a:rPr lang="zh-CN" altLang="en-US" sz="2800" dirty="0">
                <a:latin typeface="Gill Sans MT" panose="020B0502020104020203" pitchFamily="34" charset="0"/>
                <a:ea typeface="Microsoft YaHei" panose="020B0503020204020204" pitchFamily="34" charset="-122"/>
              </a:rPr>
              <a:t> 芯片架构细节</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对壁仞思考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1988839"/>
            <a:ext cx="360040" cy="3816425"/>
          </a:xfrm>
          <a:prstGeom prst="leftBrace">
            <a:avLst>
              <a:gd name="adj1" fmla="val 8333"/>
              <a:gd name="adj2" fmla="val 3649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3816425 h 3816425"/>
                      <a:gd name="connsiteX1" fmla="*/ 180020 w 360040"/>
                      <a:gd name="connsiteY1" fmla="*/ 3786423 h 3816425"/>
                      <a:gd name="connsiteX2" fmla="*/ 180020 w 360040"/>
                      <a:gd name="connsiteY2" fmla="*/ 3266385 h 3816425"/>
                      <a:gd name="connsiteX3" fmla="*/ 180020 w 360040"/>
                      <a:gd name="connsiteY3" fmla="*/ 2722710 h 3816425"/>
                      <a:gd name="connsiteX4" fmla="*/ 180020 w 360040"/>
                      <a:gd name="connsiteY4" fmla="*/ 2202672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 name="connsiteX11" fmla="*/ 360040 w 360040"/>
                      <a:gd name="connsiteY11" fmla="*/ 597907 h 3816425"/>
                      <a:gd name="connsiteX12" fmla="*/ 360040 w 360040"/>
                      <a:gd name="connsiteY12" fmla="*/ 1195813 h 3816425"/>
                      <a:gd name="connsiteX13" fmla="*/ 360040 w 360040"/>
                      <a:gd name="connsiteY13" fmla="*/ 1831884 h 3816425"/>
                      <a:gd name="connsiteX14" fmla="*/ 360040 w 360040"/>
                      <a:gd name="connsiteY14" fmla="*/ 2353462 h 3816425"/>
                      <a:gd name="connsiteX15" fmla="*/ 360040 w 360040"/>
                      <a:gd name="connsiteY15" fmla="*/ 3065861 h 3816425"/>
                      <a:gd name="connsiteX16" fmla="*/ 360040 w 360040"/>
                      <a:gd name="connsiteY16" fmla="*/ 3816425 h 3816425"/>
                      <a:gd name="connsiteX0" fmla="*/ 360040 w 360040"/>
                      <a:gd name="connsiteY0" fmla="*/ 3816425 h 3816425"/>
                      <a:gd name="connsiteX1" fmla="*/ 180020 w 360040"/>
                      <a:gd name="connsiteY1" fmla="*/ 3786423 h 3816425"/>
                      <a:gd name="connsiteX2" fmla="*/ 180020 w 360040"/>
                      <a:gd name="connsiteY2" fmla="*/ 3242747 h 3816425"/>
                      <a:gd name="connsiteX3" fmla="*/ 180020 w 360040"/>
                      <a:gd name="connsiteY3" fmla="*/ 2628158 h 3816425"/>
                      <a:gd name="connsiteX4" fmla="*/ 180020 w 360040"/>
                      <a:gd name="connsiteY4" fmla="*/ 2108120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040" h="3816425" stroke="0" extrusionOk="0">
                        <a:moveTo>
                          <a:pt x="360040" y="3816425"/>
                        </a:moveTo>
                        <a:cubicBezTo>
                          <a:pt x="262436" y="3814812"/>
                          <a:pt x="178871" y="3803644"/>
                          <a:pt x="180020" y="3786423"/>
                        </a:cubicBezTo>
                        <a:cubicBezTo>
                          <a:pt x="184747" y="3611344"/>
                          <a:pt x="176247" y="3382405"/>
                          <a:pt x="180020" y="3266385"/>
                        </a:cubicBezTo>
                        <a:cubicBezTo>
                          <a:pt x="183793" y="3150365"/>
                          <a:pt x="165758" y="2917721"/>
                          <a:pt x="180020" y="2722710"/>
                        </a:cubicBezTo>
                        <a:cubicBezTo>
                          <a:pt x="194282" y="2527699"/>
                          <a:pt x="188664" y="2345850"/>
                          <a:pt x="180020" y="2202672"/>
                        </a:cubicBezTo>
                        <a:cubicBezTo>
                          <a:pt x="171376" y="2059494"/>
                          <a:pt x="160465" y="1768902"/>
                          <a:pt x="180020" y="1422616"/>
                        </a:cubicBezTo>
                        <a:cubicBezTo>
                          <a:pt x="179379" y="1410631"/>
                          <a:pt x="106669" y="1380117"/>
                          <a:pt x="0" y="1392614"/>
                        </a:cubicBezTo>
                        <a:cubicBezTo>
                          <a:pt x="97521" y="1392407"/>
                          <a:pt x="181992" y="1378084"/>
                          <a:pt x="180020" y="1362612"/>
                        </a:cubicBezTo>
                        <a:cubicBezTo>
                          <a:pt x="202862" y="1117674"/>
                          <a:pt x="201298" y="949080"/>
                          <a:pt x="180020" y="736285"/>
                        </a:cubicBezTo>
                        <a:cubicBezTo>
                          <a:pt x="158742" y="523490"/>
                          <a:pt x="146422" y="289869"/>
                          <a:pt x="180020" y="30002"/>
                        </a:cubicBezTo>
                        <a:cubicBezTo>
                          <a:pt x="188238" y="-227"/>
                          <a:pt x="259111" y="-1843"/>
                          <a:pt x="360040" y="0"/>
                        </a:cubicBezTo>
                        <a:cubicBezTo>
                          <a:pt x="362038" y="180728"/>
                          <a:pt x="367850" y="376253"/>
                          <a:pt x="360040" y="597907"/>
                        </a:cubicBezTo>
                        <a:cubicBezTo>
                          <a:pt x="352230" y="819561"/>
                          <a:pt x="381949" y="943933"/>
                          <a:pt x="360040" y="1195813"/>
                        </a:cubicBezTo>
                        <a:cubicBezTo>
                          <a:pt x="338131" y="1447693"/>
                          <a:pt x="385355" y="1552012"/>
                          <a:pt x="360040" y="1831884"/>
                        </a:cubicBezTo>
                        <a:cubicBezTo>
                          <a:pt x="334725" y="2111756"/>
                          <a:pt x="339800" y="2148531"/>
                          <a:pt x="360040" y="2353462"/>
                        </a:cubicBezTo>
                        <a:cubicBezTo>
                          <a:pt x="380280" y="2558393"/>
                          <a:pt x="366556" y="2733323"/>
                          <a:pt x="360040" y="3065861"/>
                        </a:cubicBezTo>
                        <a:cubicBezTo>
                          <a:pt x="353524" y="3398399"/>
                          <a:pt x="331038" y="3603145"/>
                          <a:pt x="360040" y="3816425"/>
                        </a:cubicBezTo>
                        <a:close/>
                      </a:path>
                      <a:path w="360040" h="3816425" fill="none" extrusionOk="0">
                        <a:moveTo>
                          <a:pt x="360040" y="3816425"/>
                        </a:moveTo>
                        <a:cubicBezTo>
                          <a:pt x="260224" y="3817134"/>
                          <a:pt x="179092" y="3802395"/>
                          <a:pt x="180020" y="3786423"/>
                        </a:cubicBezTo>
                        <a:cubicBezTo>
                          <a:pt x="180403" y="3575068"/>
                          <a:pt x="167862" y="3385283"/>
                          <a:pt x="180020" y="3242747"/>
                        </a:cubicBezTo>
                        <a:cubicBezTo>
                          <a:pt x="192178" y="3100211"/>
                          <a:pt x="183629" y="2871278"/>
                          <a:pt x="180020" y="2628158"/>
                        </a:cubicBezTo>
                        <a:cubicBezTo>
                          <a:pt x="176411" y="2385038"/>
                          <a:pt x="163220" y="2228476"/>
                          <a:pt x="180020" y="2108120"/>
                        </a:cubicBezTo>
                        <a:cubicBezTo>
                          <a:pt x="196820" y="1987764"/>
                          <a:pt x="173542" y="1743998"/>
                          <a:pt x="180020" y="1422616"/>
                        </a:cubicBezTo>
                        <a:cubicBezTo>
                          <a:pt x="183607" y="1386627"/>
                          <a:pt x="105364" y="1401339"/>
                          <a:pt x="0" y="1392614"/>
                        </a:cubicBezTo>
                        <a:cubicBezTo>
                          <a:pt x="100439" y="1389749"/>
                          <a:pt x="179730" y="1376504"/>
                          <a:pt x="180020" y="1362612"/>
                        </a:cubicBezTo>
                        <a:cubicBezTo>
                          <a:pt x="206555" y="1099038"/>
                          <a:pt x="166353" y="936161"/>
                          <a:pt x="180020" y="736285"/>
                        </a:cubicBezTo>
                        <a:cubicBezTo>
                          <a:pt x="193687" y="536409"/>
                          <a:pt x="178824" y="369681"/>
                          <a:pt x="180020" y="30002"/>
                        </a:cubicBezTo>
                        <a:cubicBezTo>
                          <a:pt x="194975" y="4481"/>
                          <a:pt x="257796" y="1063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DF72A8-3A01-DF4C-A890-63EFDC464799}"/>
              </a:ext>
            </a:extLst>
          </p:cNvPr>
          <p:cNvSpPr>
            <a:spLocks noGrp="1"/>
          </p:cNvSpPr>
          <p:nvPr>
            <p:ph type="title"/>
          </p:nvPr>
        </p:nvSpPr>
        <p:spPr/>
        <p:txBody>
          <a:bodyPr/>
          <a:lstStyle/>
          <a:p>
            <a:r>
              <a:rPr lang="zh-CN" altLang="en-US" dirty="0"/>
              <a:t>产品形态</a:t>
            </a:r>
          </a:p>
        </p:txBody>
      </p:sp>
      <p:pic>
        <p:nvPicPr>
          <p:cNvPr id="6" name="图片 5">
            <a:extLst>
              <a:ext uri="{FF2B5EF4-FFF2-40B4-BE49-F238E27FC236}">
                <a16:creationId xmlns:a16="http://schemas.microsoft.com/office/drawing/2014/main" id="{1F34796F-3A67-0845-A8E8-2FD93F394D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1700808"/>
            <a:ext cx="5477213" cy="4369991"/>
          </a:xfrm>
          <a:prstGeom prst="rect">
            <a:avLst/>
          </a:prstGeom>
        </p:spPr>
      </p:pic>
      <p:pic>
        <p:nvPicPr>
          <p:cNvPr id="7" name="图片 6">
            <a:extLst>
              <a:ext uri="{FF2B5EF4-FFF2-40B4-BE49-F238E27FC236}">
                <a16:creationId xmlns:a16="http://schemas.microsoft.com/office/drawing/2014/main" id="{2DEF3CAD-9C8E-1B45-9619-000386F31B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54844" y="2060848"/>
            <a:ext cx="3803061" cy="3275191"/>
          </a:xfrm>
          <a:prstGeom prst="rect">
            <a:avLst/>
          </a:prstGeom>
        </p:spPr>
      </p:pic>
    </p:spTree>
    <p:extLst>
      <p:ext uri="{BB962C8B-B14F-4D97-AF65-F5344CB8AC3E}">
        <p14:creationId xmlns:p14="http://schemas.microsoft.com/office/powerpoint/2010/main" val="333459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CB50C-7348-3247-8573-422A3DF73D07}"/>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a:t>
            </a:r>
            <a:r>
              <a:rPr kumimoji="1" lang="en-US" altLang="zh-CN" dirty="0"/>
              <a:t>NV</a:t>
            </a:r>
            <a:r>
              <a:rPr kumimoji="1" lang="zh-CN" altLang="en-US" dirty="0"/>
              <a:t> </a:t>
            </a:r>
            <a:r>
              <a:rPr kumimoji="1" lang="en-US" altLang="zh-CN" dirty="0"/>
              <a:t>A100/H100</a:t>
            </a:r>
            <a:endParaRPr kumimoji="1" lang="zh-CN" altLang="en-US" dirty="0"/>
          </a:p>
        </p:txBody>
      </p:sp>
      <p:graphicFrame>
        <p:nvGraphicFramePr>
          <p:cNvPr id="6" name="表格 5">
            <a:extLst>
              <a:ext uri="{FF2B5EF4-FFF2-40B4-BE49-F238E27FC236}">
                <a16:creationId xmlns:a16="http://schemas.microsoft.com/office/drawing/2014/main" id="{D279BE99-89F4-614D-AB73-C9DCB59081C4}"/>
              </a:ext>
            </a:extLst>
          </p:cNvPr>
          <p:cNvGraphicFramePr>
            <a:graphicFrameLocks noGrp="1"/>
          </p:cNvGraphicFramePr>
          <p:nvPr/>
        </p:nvGraphicFramePr>
        <p:xfrm>
          <a:off x="652882" y="1282878"/>
          <a:ext cx="10963472" cy="5079686"/>
        </p:xfrm>
        <a:graphic>
          <a:graphicData uri="http://schemas.openxmlformats.org/drawingml/2006/table">
            <a:tbl>
              <a:tblPr firstRow="1" bandRow="1">
                <a:tableStyleId>{5940675A-B579-460E-94D1-54222C63F5DA}</a:tableStyleId>
              </a:tblPr>
              <a:tblGrid>
                <a:gridCol w="2740868">
                  <a:extLst>
                    <a:ext uri="{9D8B030D-6E8A-4147-A177-3AD203B41FA5}">
                      <a16:colId xmlns:a16="http://schemas.microsoft.com/office/drawing/2014/main" val="2461233288"/>
                    </a:ext>
                  </a:extLst>
                </a:gridCol>
                <a:gridCol w="2740868">
                  <a:extLst>
                    <a:ext uri="{9D8B030D-6E8A-4147-A177-3AD203B41FA5}">
                      <a16:colId xmlns:a16="http://schemas.microsoft.com/office/drawing/2014/main" val="3936883861"/>
                    </a:ext>
                  </a:extLst>
                </a:gridCol>
                <a:gridCol w="2740868">
                  <a:extLst>
                    <a:ext uri="{9D8B030D-6E8A-4147-A177-3AD203B41FA5}">
                      <a16:colId xmlns:a16="http://schemas.microsoft.com/office/drawing/2014/main" val="451186913"/>
                    </a:ext>
                  </a:extLst>
                </a:gridCol>
                <a:gridCol w="2740868">
                  <a:extLst>
                    <a:ext uri="{9D8B030D-6E8A-4147-A177-3AD203B41FA5}">
                      <a16:colId xmlns:a16="http://schemas.microsoft.com/office/drawing/2014/main" val="609110199"/>
                    </a:ext>
                  </a:extLst>
                </a:gridCol>
              </a:tblGrid>
              <a:tr h="333280">
                <a:tc>
                  <a:txBody>
                    <a:bodyPr/>
                    <a:lstStyle/>
                    <a:p>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BIREN</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BR100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A100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H100</a:t>
                      </a:r>
                      <a:endParaRPr lang="zh-CN" altLang="en-US" sz="11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333280">
                <a:tc>
                  <a:txBody>
                    <a:bodyPr/>
                    <a:lstStyle/>
                    <a:p>
                      <a:r>
                        <a:rPr lang="zh-CN" altLang="en-US" sz="1100" b="1" dirty="0">
                          <a:solidFill>
                            <a:srgbClr val="374154"/>
                          </a:solidFill>
                          <a:latin typeface="Gill Sans MT" panose="020B0502020104020203" pitchFamily="34" charset="0"/>
                          <a:ea typeface="+mj-ea"/>
                        </a:rPr>
                        <a:t>制造工艺</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77B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1074mm^2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54.2B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828mm^2</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n-ea"/>
                          <a:cs typeface="+mn-cs"/>
                        </a:rPr>
                        <a:t>TSMC</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N4@80B</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814mm^2</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2142110334"/>
                  </a:ext>
                </a:extLst>
              </a:tr>
              <a:tr h="986145">
                <a:tc>
                  <a:txBody>
                    <a:bodyPr/>
                    <a:lstStyle/>
                    <a:p>
                      <a:r>
                        <a:rPr lang="zh-CN" altLang="en-US" sz="1100" b="1" dirty="0">
                          <a:solidFill>
                            <a:srgbClr val="374154"/>
                          </a:solidFill>
                          <a:latin typeface="Gill Sans MT" panose="020B0502020104020203" pitchFamily="34" charset="0"/>
                          <a:ea typeface="+mj-ea"/>
                        </a:rPr>
                        <a:t>算力</a:t>
                      </a:r>
                    </a:p>
                  </a:txBody>
                  <a:tcPr anchor="ctr">
                    <a:solidFill>
                      <a:srgbClr val="91D150">
                        <a:alpha val="20000"/>
                      </a:srgbClr>
                    </a:solidFill>
                  </a:tcPr>
                </a:tc>
                <a:tc>
                  <a:txBody>
                    <a:bodyPr/>
                    <a:lstStyle/>
                    <a:p>
                      <a:pPr>
                        <a:lnSpc>
                          <a:spcPct val="120000"/>
                        </a:lnSpc>
                      </a:pPr>
                      <a:r>
                        <a:rPr lang="en-US" altLang="zh-CN" sz="1100" kern="1200" dirty="0">
                          <a:solidFill>
                            <a:srgbClr val="374154"/>
                          </a:solidFill>
                          <a:latin typeface="Gill Sans MT" panose="020B0502020104020203" pitchFamily="34" charset="0"/>
                          <a:ea typeface="+mn-ea"/>
                          <a:cs typeface="+mn-cs"/>
                        </a:rPr>
                        <a:t>2048 TOPS @ INT8</a:t>
                      </a:r>
                    </a:p>
                    <a:p>
                      <a:pPr>
                        <a:lnSpc>
                          <a:spcPct val="120000"/>
                        </a:lnSpc>
                      </a:pPr>
                      <a:r>
                        <a:rPr lang="en-US" altLang="zh-CN" sz="1100" kern="1200" dirty="0">
                          <a:solidFill>
                            <a:srgbClr val="C00000"/>
                          </a:solidFill>
                          <a:latin typeface="Gill Sans MT" panose="020B0502020104020203" pitchFamily="34" charset="0"/>
                          <a:ea typeface="+mn-ea"/>
                          <a:cs typeface="+mn-cs"/>
                        </a:rPr>
                        <a:t>1024 TFLOPS @ BF16</a:t>
                      </a:r>
                    </a:p>
                    <a:p>
                      <a:pPr>
                        <a:lnSpc>
                          <a:spcPct val="120000"/>
                        </a:lnSpc>
                      </a:pPr>
                      <a:r>
                        <a:rPr lang="en-US" altLang="zh-CN" sz="1100" kern="1200" dirty="0">
                          <a:solidFill>
                            <a:srgbClr val="374154"/>
                          </a:solidFill>
                          <a:latin typeface="Gill Sans MT" panose="020B0502020104020203" pitchFamily="34" charset="0"/>
                          <a:ea typeface="+mn-ea"/>
                          <a:cs typeface="+mn-cs"/>
                        </a:rPr>
                        <a:t>512 TFLOPS @ TF32+</a:t>
                      </a:r>
                    </a:p>
                    <a:p>
                      <a:pPr>
                        <a:lnSpc>
                          <a:spcPct val="120000"/>
                        </a:lnSpc>
                      </a:pPr>
                      <a:r>
                        <a:rPr lang="en-US" altLang="zh-CN" sz="1100" kern="1200" dirty="0">
                          <a:solidFill>
                            <a:srgbClr val="374154"/>
                          </a:solidFill>
                          <a:latin typeface="Gill Sans MT" panose="020B0502020104020203" pitchFamily="34" charset="0"/>
                          <a:ea typeface="+mn-ea"/>
                          <a:cs typeface="+mn-cs"/>
                        </a:rPr>
                        <a:t>256 TFLOPS @ FP32</a:t>
                      </a:r>
                    </a:p>
                    <a:p>
                      <a:pPr>
                        <a:lnSpc>
                          <a:spcPct val="120000"/>
                        </a:lnSpc>
                      </a:pPr>
                      <a:r>
                        <a:rPr lang="zh-CN" altLang="en-US" sz="1100" kern="1200" dirty="0">
                          <a:solidFill>
                            <a:srgbClr val="374154"/>
                          </a:solidFill>
                          <a:latin typeface="Gill Sans MT" panose="020B0502020104020203" pitchFamily="34" charset="0"/>
                          <a:ea typeface="+mn-ea"/>
                          <a:cs typeface="+mn-cs"/>
                        </a:rPr>
                        <a:t>支持</a:t>
                      </a:r>
                      <a:r>
                        <a:rPr lang="en-US" altLang="zh-CN" sz="1100" kern="1200" dirty="0">
                          <a:solidFill>
                            <a:srgbClr val="374154"/>
                          </a:solidFill>
                          <a:latin typeface="Gill Sans MT" panose="020B0502020104020203" pitchFamily="34" charset="0"/>
                          <a:ea typeface="+mn-ea"/>
                          <a:cs typeface="+mn-cs"/>
                        </a:rPr>
                        <a:t>FP16, INT32, INT16</a:t>
                      </a:r>
                      <a:r>
                        <a:rPr lang="zh-CN" altLang="en-US" sz="1100" kern="1200" dirty="0">
                          <a:solidFill>
                            <a:srgbClr val="374154"/>
                          </a:solidFill>
                          <a:latin typeface="Gill Sans MT" panose="020B0502020104020203" pitchFamily="34" charset="0"/>
                          <a:ea typeface="+mn-ea"/>
                          <a:cs typeface="+mn-cs"/>
                        </a:rPr>
                        <a:t>等类型</a:t>
                      </a:r>
                      <a:endParaRPr lang="zh-CN" altLang="en-US"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624</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374154"/>
                          </a:solidFill>
                          <a:latin typeface="Gill Sans MT" panose="020B0502020104020203" pitchFamily="34" charset="0"/>
                          <a:ea typeface="+mj-ea"/>
                        </a:rPr>
                        <a:t>156</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TFLOPS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TF32</a:t>
                      </a:r>
                    </a:p>
                    <a:p>
                      <a:pPr>
                        <a:lnSpc>
                          <a:spcPct val="120000"/>
                        </a:lnSpc>
                      </a:pPr>
                      <a:r>
                        <a:rPr lang="zh-CN" altLang="en-US" sz="1100" dirty="0">
                          <a:solidFill>
                            <a:srgbClr val="374154"/>
                          </a:solidFill>
                          <a:latin typeface="Gill Sans MT" panose="020B0502020104020203" pitchFamily="34" charset="0"/>
                          <a:ea typeface="+mj-ea"/>
                        </a:rPr>
                        <a:t>支持 </a:t>
                      </a:r>
                      <a:r>
                        <a:rPr lang="en-US" altLang="zh-CN" sz="1100" dirty="0">
                          <a:solidFill>
                            <a:srgbClr val="374154"/>
                          </a:solidFill>
                          <a:latin typeface="Gill Sans MT" panose="020B0502020104020203" pitchFamily="34" charset="0"/>
                          <a:ea typeface="+mj-ea"/>
                        </a:rPr>
                        <a:t>FP32</a:t>
                      </a:r>
                      <a:r>
                        <a:rPr lang="zh-CN" altLang="en-US" sz="1100" dirty="0">
                          <a:solidFill>
                            <a:srgbClr val="374154"/>
                          </a:solidFill>
                          <a:latin typeface="Gill Sans MT" panose="020B0502020104020203" pitchFamily="34" charset="0"/>
                          <a:ea typeface="+mj-ea"/>
                        </a:rPr>
                        <a:t>、</a:t>
                      </a:r>
                      <a:r>
                        <a:rPr lang="en-US" altLang="zh-CN" sz="1100" dirty="0">
                          <a:solidFill>
                            <a:srgbClr val="374154"/>
                          </a:solidFill>
                          <a:latin typeface="Gill Sans MT" panose="020B0502020104020203" pitchFamily="34" charset="0"/>
                          <a:ea typeface="+mj-ea"/>
                        </a:rPr>
                        <a:t>FP64</a:t>
                      </a:r>
                      <a:r>
                        <a:rPr lang="zh-CN" altLang="en-US" sz="1100" dirty="0">
                          <a:solidFill>
                            <a:srgbClr val="374154"/>
                          </a:solidFill>
                          <a:latin typeface="Gill Sans MT" panose="020B0502020104020203" pitchFamily="34" charset="0"/>
                          <a:ea typeface="+mj-ea"/>
                        </a:rPr>
                        <a:t> 等类型</a:t>
                      </a:r>
                      <a:endParaRPr lang="en-US" altLang="zh-CN"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4000</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C00000"/>
                          </a:solidFill>
                          <a:latin typeface="Gill Sans MT" panose="020B0502020104020203" pitchFamily="34" charset="0"/>
                          <a:ea typeface="+mj-ea"/>
                        </a:rPr>
                        <a:t>1000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TF32</a:t>
                      </a:r>
                    </a:p>
                    <a:p>
                      <a:pPr>
                        <a:lnSpc>
                          <a:spcPct val="120000"/>
                        </a:lnSpc>
                      </a:pPr>
                      <a:r>
                        <a:rPr lang="zh-CN" altLang="en-US" sz="1100" kern="1200" dirty="0">
                          <a:solidFill>
                            <a:srgbClr val="374154"/>
                          </a:solidFill>
                          <a:latin typeface="Gill Sans MT" panose="020B0502020104020203" pitchFamily="34" charset="0"/>
                          <a:ea typeface="+mn-ea"/>
                          <a:cs typeface="+mn-cs"/>
                        </a:rPr>
                        <a:t>支持 </a:t>
                      </a:r>
                      <a:r>
                        <a:rPr lang="en-US" altLang="zh-CN" sz="1100" kern="1200" dirty="0">
                          <a:solidFill>
                            <a:srgbClr val="374154"/>
                          </a:solidFill>
                          <a:latin typeface="Gill Sans MT" panose="020B0502020104020203" pitchFamily="34" charset="0"/>
                          <a:ea typeface="+mn-ea"/>
                          <a:cs typeface="+mn-cs"/>
                        </a:rPr>
                        <a:t>FP32</a:t>
                      </a:r>
                      <a:r>
                        <a:rPr lang="zh-CN" altLang="en-US" sz="1100" kern="1200" dirty="0">
                          <a:solidFill>
                            <a:srgbClr val="374154"/>
                          </a:solidFill>
                          <a:latin typeface="Gill Sans MT" panose="020B0502020104020203" pitchFamily="34" charset="0"/>
                          <a:ea typeface="+mn-ea"/>
                          <a:cs typeface="+mn-cs"/>
                        </a:rPr>
                        <a:t>、</a:t>
                      </a:r>
                      <a:r>
                        <a:rPr lang="en-US" altLang="zh-CN" sz="1100" kern="1200" dirty="0">
                          <a:solidFill>
                            <a:srgbClr val="374154"/>
                          </a:solidFill>
                          <a:latin typeface="Gill Sans MT" panose="020B0502020104020203" pitchFamily="34" charset="0"/>
                          <a:ea typeface="+mn-ea"/>
                          <a:cs typeface="+mn-cs"/>
                        </a:rPr>
                        <a:t>FP64</a:t>
                      </a:r>
                      <a:r>
                        <a:rPr lang="zh-CN" altLang="en-US" sz="1100" kern="1200" dirty="0">
                          <a:solidFill>
                            <a:srgbClr val="374154"/>
                          </a:solidFill>
                          <a:latin typeface="Gill Sans MT" panose="020B0502020104020203" pitchFamily="34" charset="0"/>
                          <a:ea typeface="+mn-ea"/>
                          <a:cs typeface="+mn-cs"/>
                        </a:rPr>
                        <a:t> 等类型</a:t>
                      </a:r>
                      <a:endParaRPr lang="en-US" altLang="zh-CN"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929735708"/>
                  </a:ext>
                </a:extLst>
              </a:tr>
              <a:tr h="333280">
                <a:tc>
                  <a:txBody>
                    <a:bodyPr/>
                    <a:lstStyle/>
                    <a:p>
                      <a:r>
                        <a:rPr lang="zh-CN" altLang="en-US" sz="1100" b="1" dirty="0">
                          <a:solidFill>
                            <a:srgbClr val="374154"/>
                          </a:solidFill>
                          <a:latin typeface="Gill Sans MT" panose="020B0502020104020203" pitchFamily="34" charset="0"/>
                          <a:ea typeface="+mj-ea"/>
                        </a:rPr>
                        <a:t>多实例</a:t>
                      </a:r>
                      <a:r>
                        <a:rPr lang="en-US" altLang="zh-CN" sz="1100" b="1" dirty="0">
                          <a:solidFill>
                            <a:srgbClr val="374154"/>
                          </a:solidFill>
                          <a:latin typeface="Gill Sans MT" panose="020B0502020104020203" pitchFamily="34" charset="0"/>
                          <a:ea typeface="+mj-ea"/>
                        </a:rPr>
                        <a:t>GPU</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SVI</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MIG</a:t>
                      </a:r>
                      <a:r>
                        <a:rPr lang="en-US" altLang="zh-CN" sz="1100" kern="1200" dirty="0">
                          <a:solidFill>
                            <a:srgbClr val="374154"/>
                          </a:solidFill>
                          <a:latin typeface="Gill Sans MT" panose="020B0502020104020203" pitchFamily="34" charset="0"/>
                          <a:ea typeface="+mn-ea"/>
                          <a:cs typeface="+mn-cs"/>
                        </a:rPr>
                        <a:t>(7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MIG(7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369814068"/>
                  </a:ext>
                </a:extLst>
              </a:tr>
              <a:tr h="333280">
                <a:tc>
                  <a:txBody>
                    <a:bodyPr/>
                    <a:lstStyle/>
                    <a:p>
                      <a:r>
                        <a:rPr lang="zh-CN" altLang="en-US" sz="1100" b="1" dirty="0">
                          <a:solidFill>
                            <a:srgbClr val="374154"/>
                          </a:solidFill>
                          <a:latin typeface="Gill Sans MT" panose="020B0502020104020203" pitchFamily="34" charset="0"/>
                          <a:ea typeface="+mj-ea"/>
                        </a:rPr>
                        <a:t>架构</a:t>
                      </a:r>
                    </a:p>
                  </a:txBody>
                  <a:tcPr anchor="ctr">
                    <a:solidFill>
                      <a:srgbClr val="91D150">
                        <a:alpha val="20000"/>
                      </a:srgbClr>
                    </a:solidFill>
                  </a:tcPr>
                </a:tc>
                <a:tc>
                  <a:txBody>
                    <a:bodyPr/>
                    <a:lstStyle/>
                    <a:p>
                      <a:r>
                        <a:rPr kumimoji="1" lang="zh-CN" altLang="en-US" sz="1100" dirty="0">
                          <a:solidFill>
                            <a:srgbClr val="374154"/>
                          </a:solidFill>
                        </a:rPr>
                        <a:t>壁立</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Ampere</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Hopper</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255625180"/>
                  </a:ext>
                </a:extLst>
              </a:tr>
              <a:tr h="333280">
                <a:tc>
                  <a:txBody>
                    <a:bodyPr/>
                    <a:lstStyle/>
                    <a:p>
                      <a:r>
                        <a:rPr lang="zh-CN" altLang="en-US" sz="1100" b="1" dirty="0">
                          <a:solidFill>
                            <a:srgbClr val="374154"/>
                          </a:solidFill>
                          <a:latin typeface="Gill Sans MT" panose="020B0502020104020203" pitchFamily="34" charset="0"/>
                          <a:ea typeface="+mj-ea"/>
                        </a:rPr>
                        <a:t>通用计算核心数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8192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Steam</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Processing</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6912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15872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333280">
                <a:tc>
                  <a:txBody>
                    <a:bodyPr/>
                    <a:lstStyle/>
                    <a:p>
                      <a:r>
                        <a:rPr lang="en-US" altLang="zh-CN" sz="1100" b="1" dirty="0">
                          <a:solidFill>
                            <a:srgbClr val="374154"/>
                          </a:solidFill>
                          <a:latin typeface="Gill Sans MT" panose="020B0502020104020203" pitchFamily="34" charset="0"/>
                          <a:ea typeface="+mj-ea"/>
                        </a:rPr>
                        <a:t>AI</a:t>
                      </a:r>
                      <a:r>
                        <a:rPr lang="zh-CN" altLang="en-US" sz="1100" b="1" dirty="0">
                          <a:solidFill>
                            <a:srgbClr val="374154"/>
                          </a:solidFill>
                          <a:latin typeface="Gill Sans MT" panose="020B0502020104020203" pitchFamily="34" charset="0"/>
                          <a:ea typeface="+mj-ea"/>
                        </a:rPr>
                        <a:t>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432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r>
                        <a:rPr lang="zh-CN" altLang="en-US" sz="1100" kern="1200" dirty="0">
                          <a:solidFill>
                            <a:srgbClr val="374154"/>
                          </a:solidFill>
                          <a:latin typeface="Gill Sans MT" panose="020B0502020104020203" pitchFamily="34" charset="0"/>
                          <a:ea typeface="+mj-ea"/>
                          <a:cs typeface="+mn-cs"/>
                        </a:rPr>
                        <a:t> </a:t>
                      </a: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528</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333280">
                <a:tc>
                  <a:txBody>
                    <a:bodyPr/>
                    <a:lstStyle/>
                    <a:p>
                      <a:r>
                        <a:rPr lang="zh-CN" altLang="en-US" sz="1100" b="1" dirty="0">
                          <a:solidFill>
                            <a:srgbClr val="374154"/>
                          </a:solidFill>
                          <a:latin typeface="Gill Sans MT" panose="020B0502020104020203" pitchFamily="34" charset="0"/>
                          <a:ea typeface="+mj-ea"/>
                        </a:rPr>
                        <a:t>缓存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300MB</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50MB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926085873"/>
                  </a:ext>
                </a:extLst>
              </a:tr>
              <a:tr h="333280">
                <a:tc>
                  <a:txBody>
                    <a:bodyPr/>
                    <a:lstStyle/>
                    <a:p>
                      <a:r>
                        <a:rPr lang="zh-CN" altLang="en-US" sz="1100" b="1" dirty="0">
                          <a:solidFill>
                            <a:srgbClr val="374154"/>
                          </a:solidFill>
                          <a:latin typeface="Gill Sans MT" panose="020B0502020104020203" pitchFamily="34" charset="0"/>
                          <a:ea typeface="+mj-ea"/>
                        </a:rPr>
                        <a:t>内存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64GB HBM</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863096392"/>
                  </a:ext>
                </a:extLst>
              </a:tr>
              <a:tr h="333280">
                <a:tc>
                  <a:txBody>
                    <a:bodyPr/>
                    <a:lstStyle/>
                    <a:p>
                      <a:r>
                        <a:rPr lang="zh-CN" altLang="en-US" sz="1100" b="1" dirty="0">
                          <a:solidFill>
                            <a:srgbClr val="374154"/>
                          </a:solidFill>
                          <a:latin typeface="Gill Sans MT" panose="020B0502020104020203" pitchFamily="34" charset="0"/>
                          <a:ea typeface="+mj-ea"/>
                        </a:rPr>
                        <a:t>互联</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Blink</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512GB/s</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600GB/s</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900GB/s</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33841077"/>
                  </a:ext>
                </a:extLst>
              </a:tr>
              <a:tr h="333280">
                <a:tc>
                  <a:txBody>
                    <a:bodyPr/>
                    <a:lstStyle/>
                    <a:p>
                      <a:r>
                        <a:rPr lang="zh-CN" altLang="en-US" sz="1100" b="1" dirty="0">
                          <a:solidFill>
                            <a:srgbClr val="374154"/>
                          </a:solidFill>
                          <a:latin typeface="Gill Sans MT" panose="020B0502020104020203" pitchFamily="34" charset="0"/>
                          <a:ea typeface="+mj-ea"/>
                        </a:rPr>
                        <a:t>功耗</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550W</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400W</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700W</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225712484"/>
                  </a:ext>
                </a:extLst>
              </a:tr>
              <a:tr h="333280">
                <a:tc>
                  <a:txBody>
                    <a:bodyPr/>
                    <a:lstStyle/>
                    <a:p>
                      <a:r>
                        <a:rPr lang="zh-CN" altLang="en-US" sz="1100" b="1" dirty="0">
                          <a:solidFill>
                            <a:srgbClr val="374154"/>
                          </a:solidFill>
                          <a:latin typeface="Gill Sans MT" panose="020B0502020104020203" pitchFamily="34" charset="0"/>
                          <a:ea typeface="+mj-ea"/>
                        </a:rPr>
                        <a:t>接口</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PCIe</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Gen5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j-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329717600"/>
                  </a:ext>
                </a:extLst>
              </a:tr>
              <a:tr h="333280">
                <a:tc>
                  <a:txBody>
                    <a:bodyPr/>
                    <a:lstStyle/>
                    <a:p>
                      <a:r>
                        <a:rPr lang="zh-CN" altLang="en-US" sz="1100" b="1" dirty="0">
                          <a:solidFill>
                            <a:srgbClr val="374154"/>
                          </a:solidFill>
                          <a:latin typeface="Gill Sans MT" panose="020B0502020104020203" pitchFamily="34" charset="0"/>
                          <a:ea typeface="+mj-ea"/>
                        </a:rPr>
                        <a:t>发布</a:t>
                      </a:r>
                      <a:r>
                        <a:rPr lang="en-US" altLang="zh-CN" sz="1100" b="1" dirty="0">
                          <a:solidFill>
                            <a:srgbClr val="374154"/>
                          </a:solidFill>
                          <a:latin typeface="Gill Sans MT" panose="020B0502020104020203" pitchFamily="34" charset="0"/>
                          <a:ea typeface="+mj-ea"/>
                        </a:rPr>
                        <a:t>(</a:t>
                      </a:r>
                      <a:r>
                        <a:rPr lang="zh-CN" altLang="en-US" sz="1100" b="1" dirty="0">
                          <a:solidFill>
                            <a:srgbClr val="374154"/>
                          </a:solidFill>
                          <a:latin typeface="Gill Sans MT" panose="020B0502020104020203" pitchFamily="34" charset="0"/>
                          <a:ea typeface="+mj-ea"/>
                        </a:rPr>
                        <a:t>量产</a:t>
                      </a:r>
                      <a:r>
                        <a:rPr lang="en-US" altLang="zh-CN" sz="1100" b="1" dirty="0">
                          <a:solidFill>
                            <a:srgbClr val="374154"/>
                          </a:solidFill>
                          <a:latin typeface="Gill Sans MT" panose="020B0502020104020203" pitchFamily="34" charset="0"/>
                          <a:ea typeface="+mj-ea"/>
                        </a:rPr>
                        <a:t>)</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2022(2025?)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2020(2021)</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2022(2023)</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71624290"/>
                  </a:ext>
                </a:extLst>
              </a:tr>
            </a:tbl>
          </a:graphicData>
        </a:graphic>
      </p:graphicFrame>
    </p:spTree>
    <p:extLst>
      <p:ext uri="{BB962C8B-B14F-4D97-AF65-F5344CB8AC3E}">
        <p14:creationId xmlns:p14="http://schemas.microsoft.com/office/powerpoint/2010/main" val="153334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4.</a:t>
            </a:r>
            <a:r>
              <a:rPr lang="zh-CN" altLang="en-US" sz="9600" b="1" dirty="0">
                <a:latin typeface="Gill Sans MT" panose="020B0502020104020203" pitchFamily="34" charset="0"/>
                <a:ea typeface="Microsoft YaHei" panose="020B0503020204020204" pitchFamily="34" charset="-122"/>
              </a:rPr>
              <a:t> </a:t>
            </a:r>
            <a:r>
              <a:rPr lang="en-US" altLang="zh-CN" sz="9600" b="1" dirty="0">
                <a:latin typeface="Gill Sans MT" panose="020B0502020104020203" pitchFamily="34" charset="0"/>
                <a:ea typeface="Microsoft YaHei" panose="020B0503020204020204" pitchFamily="34" charset="-122"/>
              </a:rPr>
              <a:t>RB100</a:t>
            </a:r>
            <a:r>
              <a:rPr lang="zh-CN" altLang="en-US" sz="9600" b="1" dirty="0">
                <a:latin typeface="Gill Sans MT" panose="020B0502020104020203" pitchFamily="34" charset="0"/>
                <a:ea typeface="Microsoft YaHei" panose="020B0503020204020204" pitchFamily="34" charset="-122"/>
              </a:rPr>
              <a:t> 芯片</a:t>
            </a:r>
            <a:endParaRPr lang="en-US" altLang="zh-CN" sz="9600" b="1" dirty="0">
              <a:latin typeface="Gill Sans MT" panose="020B0502020104020203" pitchFamily="34" charset="0"/>
              <a:ea typeface="Microsoft YaHei" panose="020B0503020204020204" pitchFamily="34" charset="-122"/>
            </a:endParaRPr>
          </a:p>
          <a:p>
            <a:pPr marL="0" indent="0" algn="ctr">
              <a:buNone/>
            </a:pPr>
            <a:r>
              <a:rPr lang="zh-CN" altLang="en-US" sz="9600" b="1" dirty="0">
                <a:latin typeface="Gill Sans MT" panose="020B0502020104020203" pitchFamily="34" charset="0"/>
                <a:ea typeface="Microsoft YaHei" panose="020B0503020204020204" pitchFamily="34" charset="-122"/>
              </a:rPr>
              <a:t>架构细节</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57636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B9401-F93A-8948-BAAF-A64F8340993A}"/>
              </a:ext>
            </a:extLst>
          </p:cNvPr>
          <p:cNvSpPr>
            <a:spLocks noGrp="1"/>
          </p:cNvSpPr>
          <p:nvPr>
            <p:ph type="title"/>
          </p:nvPr>
        </p:nvSpPr>
        <p:spPr/>
        <p:txBody>
          <a:bodyPr/>
          <a:lstStyle/>
          <a:p>
            <a:r>
              <a:rPr kumimoji="1" lang="en-US" altLang="zh-CN" dirty="0"/>
              <a:t>BR100</a:t>
            </a:r>
            <a:r>
              <a:rPr kumimoji="1" lang="zh-CN" altLang="en-US" dirty="0"/>
              <a:t>系列 芯片架构</a:t>
            </a:r>
          </a:p>
        </p:txBody>
      </p:sp>
      <p:sp>
        <p:nvSpPr>
          <p:cNvPr id="3" name="内容占位符 2">
            <a:extLst>
              <a:ext uri="{FF2B5EF4-FFF2-40B4-BE49-F238E27FC236}">
                <a16:creationId xmlns:a16="http://schemas.microsoft.com/office/drawing/2014/main" id="{6B2E37D6-83DD-6044-824E-BC6FF879691D}"/>
              </a:ext>
            </a:extLst>
          </p:cNvPr>
          <p:cNvSpPr>
            <a:spLocks noGrp="1"/>
          </p:cNvSpPr>
          <p:nvPr>
            <p:ph sz="half" idx="1"/>
          </p:nvPr>
        </p:nvSpPr>
        <p:spPr>
          <a:xfrm>
            <a:off x="2191692" y="5373216"/>
            <a:ext cx="3978697" cy="1368152"/>
          </a:xfrm>
        </p:spPr>
        <p:txBody>
          <a:bodyPr/>
          <a:lstStyle/>
          <a:p>
            <a:pPr>
              <a:lnSpc>
                <a:spcPct val="120000"/>
              </a:lnSpc>
            </a:pPr>
            <a:r>
              <a:rPr kumimoji="1" lang="en-US" altLang="zh-CN" sz="1800" dirty="0"/>
              <a:t>PCIe5.0</a:t>
            </a:r>
            <a:r>
              <a:rPr kumimoji="1" lang="zh-CN" altLang="en-US" sz="1800" dirty="0"/>
              <a:t> 新一代主机接口</a:t>
            </a:r>
          </a:p>
          <a:p>
            <a:pPr>
              <a:lnSpc>
                <a:spcPct val="120000"/>
              </a:lnSpc>
            </a:pPr>
            <a:r>
              <a:rPr kumimoji="1" lang="en-US" altLang="zh-CN" sz="1800" dirty="0" err="1"/>
              <a:t>BLink</a:t>
            </a:r>
            <a:r>
              <a:rPr kumimoji="1" lang="en-US" altLang="zh-CN" sz="1800" dirty="0"/>
              <a:t>™</a:t>
            </a:r>
            <a:r>
              <a:rPr kumimoji="1" lang="zh-CN" altLang="en-US" sz="1800" dirty="0"/>
              <a:t> 点对点全互连技术</a:t>
            </a:r>
          </a:p>
          <a:p>
            <a:pPr>
              <a:lnSpc>
                <a:spcPct val="120000"/>
              </a:lnSpc>
            </a:pPr>
            <a:r>
              <a:rPr kumimoji="1" lang="en-US" altLang="zh-CN" sz="1800" dirty="0" err="1"/>
              <a:t>NoC</a:t>
            </a:r>
            <a:r>
              <a:rPr kumimoji="1" lang="zh-CN" altLang="en-US" sz="1800" dirty="0"/>
              <a:t> 网格式多播片上互连</a:t>
            </a:r>
          </a:p>
        </p:txBody>
      </p:sp>
      <p:sp>
        <p:nvSpPr>
          <p:cNvPr id="5" name="内容占位符 2">
            <a:extLst>
              <a:ext uri="{FF2B5EF4-FFF2-40B4-BE49-F238E27FC236}">
                <a16:creationId xmlns:a16="http://schemas.microsoft.com/office/drawing/2014/main" id="{24A29964-99B3-6342-B975-F906F14560EB}"/>
              </a:ext>
            </a:extLst>
          </p:cNvPr>
          <p:cNvSpPr txBox="1">
            <a:spLocks/>
          </p:cNvSpPr>
          <p:nvPr/>
        </p:nvSpPr>
        <p:spPr>
          <a:xfrm>
            <a:off x="6386413" y="5373216"/>
            <a:ext cx="3978697" cy="1368152"/>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kumimoji="1" lang="en-US" altLang="zh-CN" sz="1800" dirty="0"/>
              <a:t>SPC</a:t>
            </a:r>
            <a:r>
              <a:rPr kumimoji="1" lang="zh-CN" altLang="en-US" sz="1800" dirty="0"/>
              <a:t> 流式处理器簇</a:t>
            </a:r>
          </a:p>
          <a:p>
            <a:pPr>
              <a:lnSpc>
                <a:spcPct val="120000"/>
              </a:lnSpc>
            </a:pPr>
            <a:r>
              <a:rPr kumimoji="1" lang="en-US" altLang="zh-CN" sz="1800" dirty="0"/>
              <a:t>L2 Cache</a:t>
            </a:r>
            <a:r>
              <a:rPr kumimoji="1" lang="zh-CN" altLang="en-US" sz="1800" dirty="0"/>
              <a:t> 分布式共享缓存</a:t>
            </a:r>
          </a:p>
          <a:p>
            <a:pPr>
              <a:lnSpc>
                <a:spcPct val="120000"/>
              </a:lnSpc>
            </a:pPr>
            <a:r>
              <a:rPr kumimoji="1" lang="en-US" altLang="zh-CN" sz="1800" dirty="0"/>
              <a:t>HBM2E</a:t>
            </a:r>
            <a:r>
              <a:rPr kumimoji="1" lang="zh-CN" altLang="en-US" sz="1800" dirty="0"/>
              <a:t> 内存系统</a:t>
            </a:r>
          </a:p>
        </p:txBody>
      </p:sp>
      <p:pic>
        <p:nvPicPr>
          <p:cNvPr id="8" name="图片 7">
            <a:extLst>
              <a:ext uri="{FF2B5EF4-FFF2-40B4-BE49-F238E27FC236}">
                <a16:creationId xmlns:a16="http://schemas.microsoft.com/office/drawing/2014/main" id="{EA35F17E-BC60-314A-8996-A2FEC6824A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9531" y="1268760"/>
            <a:ext cx="9537700" cy="4000500"/>
          </a:xfrm>
          <a:prstGeom prst="rect">
            <a:avLst/>
          </a:prstGeom>
        </p:spPr>
      </p:pic>
    </p:spTree>
    <p:extLst>
      <p:ext uri="{BB962C8B-B14F-4D97-AF65-F5344CB8AC3E}">
        <p14:creationId xmlns:p14="http://schemas.microsoft.com/office/powerpoint/2010/main" val="169178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51E8C0-C691-F440-9E3D-FD6B0710B9E5}"/>
              </a:ext>
            </a:extLst>
          </p:cNvPr>
          <p:cNvSpPr>
            <a:spLocks noGrp="1"/>
          </p:cNvSpPr>
          <p:nvPr>
            <p:ph type="title"/>
          </p:nvPr>
        </p:nvSpPr>
        <p:spPr>
          <a:xfrm>
            <a:off x="623636" y="679570"/>
            <a:ext cx="10963473" cy="589190"/>
          </a:xfrm>
          <a:prstGeom prst="rect">
            <a:avLst/>
          </a:prstGeom>
        </p:spPr>
        <p:txBody>
          <a:bodyPr/>
          <a:lstStyle/>
          <a:p>
            <a:r>
              <a:rPr kumimoji="1" lang="en-US" altLang="zh-CN" dirty="0"/>
              <a:t>BR100</a:t>
            </a:r>
            <a:r>
              <a:rPr kumimoji="1" lang="zh-CN" altLang="en-US" dirty="0"/>
              <a:t>系列 芯片架构</a:t>
            </a:r>
          </a:p>
        </p:txBody>
      </p:sp>
      <p:pic>
        <p:nvPicPr>
          <p:cNvPr id="7" name="图片 6">
            <a:extLst>
              <a:ext uri="{FF2B5EF4-FFF2-40B4-BE49-F238E27FC236}">
                <a16:creationId xmlns:a16="http://schemas.microsoft.com/office/drawing/2014/main" id="{06C8CD41-88B0-1447-9AAF-0EB0273CF8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23636" y="1458519"/>
            <a:ext cx="11053708" cy="4778793"/>
          </a:xfrm>
          <a:prstGeom prst="rect">
            <a:avLst/>
          </a:prstGeom>
        </p:spPr>
      </p:pic>
    </p:spTree>
    <p:extLst>
      <p:ext uri="{BB962C8B-B14F-4D97-AF65-F5344CB8AC3E}">
        <p14:creationId xmlns:p14="http://schemas.microsoft.com/office/powerpoint/2010/main" val="1756998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39484</TotalTime>
  <Words>1305</Words>
  <Application>Microsoft Macintosh PowerPoint</Application>
  <PresentationFormat>自定义</PresentationFormat>
  <Paragraphs>224</Paragraphs>
  <Slides>27</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27</vt:i4>
      </vt:variant>
    </vt:vector>
  </HeadingPairs>
  <TitlesOfParts>
    <vt:vector size="45"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产品形态</vt:lpstr>
      <vt:lpstr>壁砺™ 100 vs NV A100/H100</vt:lpstr>
      <vt:lpstr>PowerPoint 演示文稿</vt:lpstr>
      <vt:lpstr>BR100系列 芯片架构</vt:lpstr>
      <vt:lpstr>BR100系列 芯片架构</vt:lpstr>
      <vt:lpstr>BR100系列 SPC架构</vt:lpstr>
      <vt:lpstr>NVidia A100 架构</vt:lpstr>
      <vt:lpstr>BR100系列 SPC架构</vt:lpstr>
      <vt:lpstr>BR100系列 CU 结构</vt:lpstr>
      <vt:lpstr>V-Core(Vector Core)，通用SIMT计算单元</vt:lpstr>
      <vt:lpstr>T-Core(Tensor Core)，专用 AI 计算单元</vt:lpstr>
      <vt:lpstr>GEMM 计算架构</vt:lpstr>
      <vt:lpstr>Tensor Data Accelerator (TDA) 张量数据加速</vt:lpstr>
      <vt:lpstr>V-Core Warp 线程控制</vt:lpstr>
      <vt:lpstr>NUMA/UMA 访存机制</vt:lpstr>
      <vt:lpstr>数据格式</vt:lpstr>
      <vt:lpstr>PowerPoint 演示文稿</vt:lpstr>
      <vt:lpstr>对格式的思考</vt:lpstr>
      <vt:lpstr>对计算的思考</vt:lpstr>
      <vt:lpstr>对利用率的思考</vt:lpstr>
      <vt:lpstr>对利用率的思考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7005</cp:revision>
  <dcterms:created xsi:type="dcterms:W3CDTF">2015-01-14T10:38:57Z</dcterms:created>
  <dcterms:modified xsi:type="dcterms:W3CDTF">2023-06-24T01:58:16Z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